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879" r:id="rId2"/>
    <p:sldId id="1880" r:id="rId3"/>
    <p:sldId id="2147374402" r:id="rId4"/>
    <p:sldId id="2147374422" r:id="rId5"/>
    <p:sldId id="2147374423" r:id="rId6"/>
    <p:sldId id="2147374424" r:id="rId7"/>
    <p:sldId id="2147374425" r:id="rId8"/>
    <p:sldId id="2147374426" r:id="rId9"/>
    <p:sldId id="2147374427" r:id="rId10"/>
    <p:sldId id="2147374428" r:id="rId11"/>
    <p:sldId id="2147374429" r:id="rId12"/>
    <p:sldId id="2147374430" r:id="rId13"/>
    <p:sldId id="2147374432" r:id="rId14"/>
    <p:sldId id="2147374433" r:id="rId15"/>
    <p:sldId id="2147374434" r:id="rId16"/>
    <p:sldId id="2147374435" r:id="rId17"/>
    <p:sldId id="2147374436" r:id="rId18"/>
    <p:sldId id="2147374437" r:id="rId19"/>
    <p:sldId id="2147374438"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020" userDrawn="1">
          <p15:clr>
            <a:srgbClr val="A4A3A4"/>
          </p15:clr>
        </p15:guide>
        <p15:guide id="4" pos="7158" userDrawn="1">
          <p15:clr>
            <a:srgbClr val="A4A3A4"/>
          </p15:clr>
        </p15:guide>
        <p15:guide id="5" orient="horz" pos="913" userDrawn="1">
          <p15:clr>
            <a:srgbClr val="A4A3A4"/>
          </p15:clr>
        </p15:guide>
        <p15:guide id="6" pos="302" userDrawn="1">
          <p15:clr>
            <a:srgbClr val="A4A3A4"/>
          </p15:clr>
        </p15:guide>
        <p15:guide id="7" pos="73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tratista Comunicaciones1" initials="CC" lastIdx="1" clrIdx="0">
    <p:extLst>
      <p:ext uri="{19B8F6BF-5375-455C-9EA6-DF929625EA0E}">
        <p15:presenceInfo xmlns:p15="http://schemas.microsoft.com/office/powerpoint/2012/main" userId="S-1-5-21-27831540-3480593265-3617397823-3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95"/>
    <a:srgbClr val="F6B32B"/>
    <a:srgbClr val="00758D"/>
    <a:srgbClr val="FFFFFF"/>
    <a:srgbClr val="45A82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86355" autoAdjust="0"/>
  </p:normalViewPr>
  <p:slideViewPr>
    <p:cSldViewPr snapToGrid="0" showGuides="1">
      <p:cViewPr varScale="1">
        <p:scale>
          <a:sx n="58" d="100"/>
          <a:sy n="58" d="100"/>
        </p:scale>
        <p:origin x="1026" y="66"/>
      </p:cViewPr>
      <p:guideLst>
        <p:guide orient="horz" pos="2160"/>
        <p:guide pos="3840"/>
        <p:guide pos="1020"/>
        <p:guide pos="7158"/>
        <p:guide orient="horz" pos="913"/>
        <p:guide pos="302"/>
        <p:guide pos="7384"/>
      </p:guideLst>
    </p:cSldViewPr>
  </p:slideViewPr>
  <p:outlineViewPr>
    <p:cViewPr>
      <p:scale>
        <a:sx n="33" d="100"/>
        <a:sy n="33" d="100"/>
      </p:scale>
      <p:origin x="0" y="-2304"/>
    </p:cViewPr>
  </p:outlineViewPr>
  <p:notesTextViewPr>
    <p:cViewPr>
      <p:scale>
        <a:sx n="1" d="1"/>
        <a:sy n="1" d="1"/>
      </p:scale>
      <p:origin x="0" y="0"/>
    </p:cViewPr>
  </p:notesTextViewPr>
  <p:sorterViewPr>
    <p:cViewPr>
      <p:scale>
        <a:sx n="100" d="100"/>
        <a:sy n="100" d="100"/>
      </p:scale>
      <p:origin x="0" y="-5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FE3D7D3-B634-41D0-968C-26CA71D6F7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95" t="6989" r="3692" b="83016"/>
          <a:stretch/>
        </p:blipFill>
        <p:spPr>
          <a:xfrm>
            <a:off x="468595" y="0"/>
            <a:ext cx="11254811" cy="68366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5984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987855-5160-429F-A437-C34D6CB627B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EB72908-301C-4FA4-9514-E054BBF3AD4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B15FDCE-BFA5-4018-9F70-740DCA88B3F4}"/>
              </a:ext>
            </a:extLst>
          </p:cNvPr>
          <p:cNvSpPr>
            <a:spLocks noGrp="1"/>
          </p:cNvSpPr>
          <p:nvPr>
            <p:ph type="dt" sz="half" idx="10"/>
          </p:nvPr>
        </p:nvSpPr>
        <p:spPr/>
        <p:txBody>
          <a:bodyPr/>
          <a:lstStyle/>
          <a:p>
            <a:fld id="{A776E3E0-5356-47CC-9850-B21B4860C4D3}" type="datetimeFigureOut">
              <a:rPr lang="es-CO" smtClean="0"/>
              <a:t>18/11/2025</a:t>
            </a:fld>
            <a:endParaRPr lang="es-CO" dirty="0"/>
          </a:p>
        </p:txBody>
      </p:sp>
      <p:sp>
        <p:nvSpPr>
          <p:cNvPr id="5" name="Marcador de pie de página 4">
            <a:extLst>
              <a:ext uri="{FF2B5EF4-FFF2-40B4-BE49-F238E27FC236}">
                <a16:creationId xmlns:a16="http://schemas.microsoft.com/office/drawing/2014/main" id="{4B5CD138-4B5F-41E1-AF51-4173AF7540D5}"/>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5B38ED87-E88C-40CF-AA6A-47EEC69836A5}"/>
              </a:ext>
            </a:extLst>
          </p:cNvPr>
          <p:cNvSpPr>
            <a:spLocks noGrp="1"/>
          </p:cNvSpPr>
          <p:nvPr>
            <p:ph type="sldNum" sz="quarter" idx="12"/>
          </p:nvPr>
        </p:nvSpPr>
        <p:spPr/>
        <p:txBody>
          <a:bodyPr/>
          <a:lstStyle/>
          <a:p>
            <a:fld id="{A9E6632A-07C0-43C4-91A9-0FBE82BFBCD3}" type="slidenum">
              <a:rPr lang="es-CO" smtClean="0"/>
              <a:t>‹Nº›</a:t>
            </a:fld>
            <a:endParaRPr lang="es-CO" dirty="0"/>
          </a:p>
        </p:txBody>
      </p:sp>
    </p:spTree>
    <p:extLst>
      <p:ext uri="{BB962C8B-B14F-4D97-AF65-F5344CB8AC3E}">
        <p14:creationId xmlns:p14="http://schemas.microsoft.com/office/powerpoint/2010/main" val="341606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FBFC53E-46BB-4ED0-88AB-5100BAEF743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D9DE571-2E3F-48FB-BEED-B4325BE9D76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0D3B88F-F7FD-4AC6-9618-DC6631CE6162}"/>
              </a:ext>
            </a:extLst>
          </p:cNvPr>
          <p:cNvSpPr>
            <a:spLocks noGrp="1"/>
          </p:cNvSpPr>
          <p:nvPr>
            <p:ph type="dt" sz="half" idx="10"/>
          </p:nvPr>
        </p:nvSpPr>
        <p:spPr/>
        <p:txBody>
          <a:bodyPr/>
          <a:lstStyle/>
          <a:p>
            <a:fld id="{A776E3E0-5356-47CC-9850-B21B4860C4D3}" type="datetimeFigureOut">
              <a:rPr lang="es-CO" smtClean="0"/>
              <a:t>18/11/2025</a:t>
            </a:fld>
            <a:endParaRPr lang="es-CO" dirty="0"/>
          </a:p>
        </p:txBody>
      </p:sp>
      <p:sp>
        <p:nvSpPr>
          <p:cNvPr id="5" name="Marcador de pie de página 4">
            <a:extLst>
              <a:ext uri="{FF2B5EF4-FFF2-40B4-BE49-F238E27FC236}">
                <a16:creationId xmlns:a16="http://schemas.microsoft.com/office/drawing/2014/main" id="{BEDE3797-3FC9-4136-837F-63D417ADFFEF}"/>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A0AD03FC-84FD-4D44-87C4-6254B6A12665}"/>
              </a:ext>
            </a:extLst>
          </p:cNvPr>
          <p:cNvSpPr>
            <a:spLocks noGrp="1"/>
          </p:cNvSpPr>
          <p:nvPr>
            <p:ph type="sldNum" sz="quarter" idx="12"/>
          </p:nvPr>
        </p:nvSpPr>
        <p:spPr/>
        <p:txBody>
          <a:bodyPr/>
          <a:lstStyle/>
          <a:p>
            <a:fld id="{A9E6632A-07C0-43C4-91A9-0FBE82BFBCD3}" type="slidenum">
              <a:rPr lang="es-CO" smtClean="0"/>
              <a:t>‹Nº›</a:t>
            </a:fld>
            <a:endParaRPr lang="es-CO" dirty="0"/>
          </a:p>
        </p:txBody>
      </p:sp>
    </p:spTree>
    <p:extLst>
      <p:ext uri="{BB962C8B-B14F-4D97-AF65-F5344CB8AC3E}">
        <p14:creationId xmlns:p14="http://schemas.microsoft.com/office/powerpoint/2010/main" val="1317310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1C70254A-6356-4A8E-8B61-C568E96F5739}" type="datetimeFigureOut">
              <a:rPr lang="es-CO" smtClean="0"/>
              <a:t>18/11/2025</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CA09AF6-0490-48A1-B69A-4A9701E4ABDB}" type="slidenum">
              <a:rPr lang="es-CO" smtClean="0"/>
              <a:t>‹Nº›</a:t>
            </a:fld>
            <a:endParaRPr lang="es-CO"/>
          </a:p>
        </p:txBody>
      </p:sp>
    </p:spTree>
    <p:extLst>
      <p:ext uri="{BB962C8B-B14F-4D97-AF65-F5344CB8AC3E}">
        <p14:creationId xmlns:p14="http://schemas.microsoft.com/office/powerpoint/2010/main" val="1910231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Texto inicial">
  <p:cSld name="5.Texto inicial">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body" idx="1"/>
          </p:nvPr>
        </p:nvSpPr>
        <p:spPr>
          <a:xfrm>
            <a:off x="363899" y="2399263"/>
            <a:ext cx="5982620" cy="4194720"/>
          </a:xfrm>
          <a:prstGeom prst="rect">
            <a:avLst/>
          </a:prstGeom>
          <a:noFill/>
          <a:ln>
            <a:noFill/>
          </a:ln>
        </p:spPr>
        <p:txBody>
          <a:bodyPr spcFirstLastPara="1" wrap="square" lIns="91425" tIns="45700" rIns="91425" bIns="45700" anchor="t" anchorCtr="0"/>
          <a:lstStyle>
            <a:lvl1pPr marL="609585" lvl="0" indent="-304792" algn="l">
              <a:lnSpc>
                <a:spcPct val="90000"/>
              </a:lnSpc>
              <a:spcBef>
                <a:spcPts val="1000"/>
              </a:spcBef>
              <a:spcAft>
                <a:spcPts val="0"/>
              </a:spcAft>
              <a:buClr>
                <a:srgbClr val="424242"/>
              </a:buClr>
              <a:buSzPts val="1400"/>
              <a:buNone/>
              <a:defRPr sz="1867">
                <a:solidFill>
                  <a:srgbClr val="424242"/>
                </a:solidFill>
                <a:latin typeface="Calibri"/>
                <a:ea typeface="Calibri"/>
                <a:cs typeface="Calibri"/>
                <a:sym typeface="Calibri"/>
              </a:defRPr>
            </a:lvl1pPr>
            <a:lvl2pPr marL="1219170" lvl="1" indent="-304792" algn="l">
              <a:lnSpc>
                <a:spcPct val="90000"/>
              </a:lnSpc>
              <a:spcBef>
                <a:spcPts val="500"/>
              </a:spcBef>
              <a:spcAft>
                <a:spcPts val="0"/>
              </a:spcAft>
              <a:buClr>
                <a:srgbClr val="424242"/>
              </a:buClr>
              <a:buSzPts val="1400"/>
              <a:buNone/>
              <a:defRPr sz="1867">
                <a:solidFill>
                  <a:srgbClr val="424242"/>
                </a:solidFill>
                <a:latin typeface="Calibri"/>
                <a:ea typeface="Calibri"/>
                <a:cs typeface="Calibri"/>
                <a:sym typeface="Calibri"/>
              </a:defRPr>
            </a:lvl2pPr>
            <a:lvl3pPr marL="1828754" lvl="2" indent="-304792" algn="l">
              <a:lnSpc>
                <a:spcPct val="90000"/>
              </a:lnSpc>
              <a:spcBef>
                <a:spcPts val="500"/>
              </a:spcBef>
              <a:spcAft>
                <a:spcPts val="0"/>
              </a:spcAft>
              <a:buClr>
                <a:srgbClr val="424242"/>
              </a:buClr>
              <a:buSzPts val="1400"/>
              <a:buNone/>
              <a:defRPr sz="1867">
                <a:solidFill>
                  <a:srgbClr val="424242"/>
                </a:solidFill>
                <a:latin typeface="Calibri"/>
                <a:ea typeface="Calibri"/>
                <a:cs typeface="Calibri"/>
                <a:sym typeface="Calibri"/>
              </a:defRPr>
            </a:lvl3pPr>
            <a:lvl4pPr marL="2438339" lvl="3" indent="-304792" algn="l">
              <a:lnSpc>
                <a:spcPct val="90000"/>
              </a:lnSpc>
              <a:spcBef>
                <a:spcPts val="500"/>
              </a:spcBef>
              <a:spcAft>
                <a:spcPts val="0"/>
              </a:spcAft>
              <a:buClr>
                <a:srgbClr val="424242"/>
              </a:buClr>
              <a:buSzPts val="1400"/>
              <a:buNone/>
              <a:defRPr sz="1867">
                <a:solidFill>
                  <a:srgbClr val="424242"/>
                </a:solidFill>
                <a:latin typeface="Calibri"/>
                <a:ea typeface="Calibri"/>
                <a:cs typeface="Calibri"/>
                <a:sym typeface="Calibri"/>
              </a:defRPr>
            </a:lvl4pPr>
            <a:lvl5pPr marL="3047924" lvl="4" indent="-304792" algn="l">
              <a:lnSpc>
                <a:spcPct val="90000"/>
              </a:lnSpc>
              <a:spcBef>
                <a:spcPts val="500"/>
              </a:spcBef>
              <a:spcAft>
                <a:spcPts val="0"/>
              </a:spcAft>
              <a:buClr>
                <a:srgbClr val="424242"/>
              </a:buClr>
              <a:buSzPts val="1400"/>
              <a:buNone/>
              <a:defRPr sz="1867">
                <a:solidFill>
                  <a:srgbClr val="424242"/>
                </a:solidFill>
                <a:latin typeface="Calibri"/>
                <a:ea typeface="Calibri"/>
                <a:cs typeface="Calibri"/>
                <a:sym typeface="Calibri"/>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title"/>
          </p:nvPr>
        </p:nvSpPr>
        <p:spPr>
          <a:xfrm>
            <a:off x="1527348" y="756023"/>
            <a:ext cx="10300751" cy="80804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146D84"/>
              </a:buClr>
              <a:buSzPts val="2400"/>
              <a:buFont typeface="Calibri"/>
              <a:buNone/>
              <a:defRPr sz="3200" b="1">
                <a:solidFill>
                  <a:srgbClr val="146D8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7"/>
          <p:cNvSpPr txBox="1">
            <a:spLocks noGrp="1"/>
          </p:cNvSpPr>
          <p:nvPr>
            <p:ph type="body" idx="2"/>
          </p:nvPr>
        </p:nvSpPr>
        <p:spPr>
          <a:xfrm>
            <a:off x="363901" y="1630032"/>
            <a:ext cx="5982620" cy="728133"/>
          </a:xfrm>
          <a:prstGeom prst="rect">
            <a:avLst/>
          </a:prstGeom>
          <a:noFill/>
          <a:ln>
            <a:noFill/>
          </a:ln>
        </p:spPr>
        <p:txBody>
          <a:bodyPr spcFirstLastPara="1" wrap="square" lIns="91425" tIns="45700" rIns="91425" bIns="45700" anchor="t" anchorCtr="0"/>
          <a:lstStyle>
            <a:lvl1pPr marL="609585" lvl="0" indent="-304792" algn="l">
              <a:lnSpc>
                <a:spcPct val="90000"/>
              </a:lnSpc>
              <a:spcBef>
                <a:spcPts val="1000"/>
              </a:spcBef>
              <a:spcAft>
                <a:spcPts val="0"/>
              </a:spcAft>
              <a:buClr>
                <a:srgbClr val="F6AF2B"/>
              </a:buClr>
              <a:buSzPts val="2000"/>
              <a:buNone/>
              <a:defRPr sz="2667" b="1">
                <a:solidFill>
                  <a:srgbClr val="F6AF2B"/>
                </a:solidFill>
                <a:latin typeface="Calibri"/>
                <a:ea typeface="Calibri"/>
                <a:cs typeface="Calibri"/>
                <a:sym typeface="Calibri"/>
              </a:defRPr>
            </a:lvl1pPr>
            <a:lvl2pPr marL="1219170" lvl="1" indent="-457189" algn="l">
              <a:lnSpc>
                <a:spcPct val="90000"/>
              </a:lnSpc>
              <a:spcBef>
                <a:spcPts val="500"/>
              </a:spcBef>
              <a:spcAft>
                <a:spcPts val="0"/>
              </a:spcAft>
              <a:buClr>
                <a:schemeClr val="dk1"/>
              </a:buClr>
              <a:buSzPts val="1800"/>
              <a:buChar char="•"/>
              <a:defRPr/>
            </a:lvl2pPr>
            <a:lvl3pPr marL="1828754" lvl="2" indent="-457189" algn="l">
              <a:lnSpc>
                <a:spcPct val="90000"/>
              </a:lnSpc>
              <a:spcBef>
                <a:spcPts val="500"/>
              </a:spcBef>
              <a:spcAft>
                <a:spcPts val="0"/>
              </a:spcAft>
              <a:buClr>
                <a:schemeClr val="dk1"/>
              </a:buClr>
              <a:buSzPts val="1800"/>
              <a:buChar char="•"/>
              <a:defRPr/>
            </a:lvl3pPr>
            <a:lvl4pPr marL="2438339" lvl="3" indent="-457189" algn="l">
              <a:lnSpc>
                <a:spcPct val="90000"/>
              </a:lnSpc>
              <a:spcBef>
                <a:spcPts val="500"/>
              </a:spcBef>
              <a:spcAft>
                <a:spcPts val="0"/>
              </a:spcAft>
              <a:buClr>
                <a:schemeClr val="dk1"/>
              </a:buClr>
              <a:buSzPts val="1800"/>
              <a:buChar char="•"/>
              <a:defRPr/>
            </a:lvl4pPr>
            <a:lvl5pPr marL="3047924" lvl="4" indent="-457189" algn="l">
              <a:lnSpc>
                <a:spcPct val="90000"/>
              </a:lnSpc>
              <a:spcBef>
                <a:spcPts val="50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35" name="Google Shape;35;p7"/>
          <p:cNvSpPr txBox="1">
            <a:spLocks noGrp="1"/>
          </p:cNvSpPr>
          <p:nvPr>
            <p:ph type="body" idx="3"/>
          </p:nvPr>
        </p:nvSpPr>
        <p:spPr>
          <a:xfrm>
            <a:off x="6735132" y="1630031"/>
            <a:ext cx="5092969" cy="3914823"/>
          </a:xfrm>
          <a:prstGeom prst="rect">
            <a:avLst/>
          </a:prstGeom>
          <a:noFill/>
          <a:ln>
            <a:noFill/>
          </a:ln>
        </p:spPr>
        <p:txBody>
          <a:bodyPr spcFirstLastPara="1" wrap="square" lIns="91425" tIns="45700" rIns="91425" bIns="45700" anchor="t" anchorCtr="0"/>
          <a:lstStyle>
            <a:lvl1pPr marL="609585" lvl="0" indent="-304792" algn="l">
              <a:lnSpc>
                <a:spcPct val="90000"/>
              </a:lnSpc>
              <a:spcBef>
                <a:spcPts val="1000"/>
              </a:spcBef>
              <a:spcAft>
                <a:spcPts val="0"/>
              </a:spcAft>
              <a:buClr>
                <a:srgbClr val="424242"/>
              </a:buClr>
              <a:buSzPts val="1400"/>
              <a:buNone/>
              <a:defRPr sz="1867">
                <a:solidFill>
                  <a:srgbClr val="424242"/>
                </a:solidFill>
                <a:latin typeface="Calibri"/>
                <a:ea typeface="Calibri"/>
                <a:cs typeface="Calibri"/>
                <a:sym typeface="Calibri"/>
              </a:defRPr>
            </a:lvl1pPr>
            <a:lvl2pPr marL="1219170" lvl="1" indent="-304792" algn="l">
              <a:lnSpc>
                <a:spcPct val="90000"/>
              </a:lnSpc>
              <a:spcBef>
                <a:spcPts val="500"/>
              </a:spcBef>
              <a:spcAft>
                <a:spcPts val="0"/>
              </a:spcAft>
              <a:buClr>
                <a:srgbClr val="424242"/>
              </a:buClr>
              <a:buSzPts val="1400"/>
              <a:buNone/>
              <a:defRPr sz="1867">
                <a:solidFill>
                  <a:srgbClr val="424242"/>
                </a:solidFill>
                <a:latin typeface="Calibri"/>
                <a:ea typeface="Calibri"/>
                <a:cs typeface="Calibri"/>
                <a:sym typeface="Calibri"/>
              </a:defRPr>
            </a:lvl2pPr>
            <a:lvl3pPr marL="1828754" lvl="2" indent="-304792" algn="l">
              <a:lnSpc>
                <a:spcPct val="90000"/>
              </a:lnSpc>
              <a:spcBef>
                <a:spcPts val="500"/>
              </a:spcBef>
              <a:spcAft>
                <a:spcPts val="0"/>
              </a:spcAft>
              <a:buClr>
                <a:srgbClr val="424242"/>
              </a:buClr>
              <a:buSzPts val="1400"/>
              <a:buNone/>
              <a:defRPr sz="1867">
                <a:solidFill>
                  <a:srgbClr val="424242"/>
                </a:solidFill>
                <a:latin typeface="Calibri"/>
                <a:ea typeface="Calibri"/>
                <a:cs typeface="Calibri"/>
                <a:sym typeface="Calibri"/>
              </a:defRPr>
            </a:lvl3pPr>
            <a:lvl4pPr marL="2438339" lvl="3" indent="-304792" algn="l">
              <a:lnSpc>
                <a:spcPct val="90000"/>
              </a:lnSpc>
              <a:spcBef>
                <a:spcPts val="500"/>
              </a:spcBef>
              <a:spcAft>
                <a:spcPts val="0"/>
              </a:spcAft>
              <a:buClr>
                <a:srgbClr val="424242"/>
              </a:buClr>
              <a:buSzPts val="1400"/>
              <a:buNone/>
              <a:defRPr sz="1867">
                <a:solidFill>
                  <a:srgbClr val="424242"/>
                </a:solidFill>
                <a:latin typeface="Calibri"/>
                <a:ea typeface="Calibri"/>
                <a:cs typeface="Calibri"/>
                <a:sym typeface="Calibri"/>
              </a:defRPr>
            </a:lvl4pPr>
            <a:lvl5pPr marL="3047924" lvl="4" indent="-304792" algn="l">
              <a:lnSpc>
                <a:spcPct val="90000"/>
              </a:lnSpc>
              <a:spcBef>
                <a:spcPts val="500"/>
              </a:spcBef>
              <a:spcAft>
                <a:spcPts val="0"/>
              </a:spcAft>
              <a:buClr>
                <a:srgbClr val="424242"/>
              </a:buClr>
              <a:buSzPts val="1400"/>
              <a:buNone/>
              <a:defRPr sz="1867">
                <a:solidFill>
                  <a:srgbClr val="424242"/>
                </a:solidFill>
                <a:latin typeface="Calibri"/>
                <a:ea typeface="Calibri"/>
                <a:cs typeface="Calibri"/>
                <a:sym typeface="Calibri"/>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pic>
        <p:nvPicPr>
          <p:cNvPr id="36" name="Google Shape;36;p7"/>
          <p:cNvPicPr preferRelativeResize="0"/>
          <p:nvPr/>
        </p:nvPicPr>
        <p:blipFill rotWithShape="1">
          <a:blip r:embed="rId3">
            <a:alphaModFix/>
          </a:blip>
          <a:srcRect/>
          <a:stretch/>
        </p:blipFill>
        <p:spPr>
          <a:xfrm>
            <a:off x="363899" y="756022"/>
            <a:ext cx="1048267" cy="808039"/>
          </a:xfrm>
          <a:prstGeom prst="rect">
            <a:avLst/>
          </a:prstGeom>
          <a:noFill/>
          <a:ln>
            <a:noFill/>
          </a:ln>
        </p:spPr>
      </p:pic>
    </p:spTree>
    <p:extLst>
      <p:ext uri="{BB962C8B-B14F-4D97-AF65-F5344CB8AC3E}">
        <p14:creationId xmlns:p14="http://schemas.microsoft.com/office/powerpoint/2010/main" val="421219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900C5B8-0C8C-45CB-8ED4-9E81E16D5A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95" t="6989" r="3692" b="83016"/>
          <a:stretch/>
        </p:blipFill>
        <p:spPr>
          <a:xfrm>
            <a:off x="468595" y="6174336"/>
            <a:ext cx="11254811" cy="68366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6394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6F2DB31-0EB7-4116-97C0-B21A3A995C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26" t="6330" r="90522" b="6074"/>
          <a:stretch/>
        </p:blipFill>
        <p:spPr>
          <a:xfrm>
            <a:off x="11478567" y="433336"/>
            <a:ext cx="713433" cy="599132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96435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5B84AC8-D309-42AC-BCE1-6CA4F1317C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26" t="6330" r="90522" b="6074"/>
          <a:stretch/>
        </p:blipFill>
        <p:spPr>
          <a:xfrm>
            <a:off x="0" y="433336"/>
            <a:ext cx="713433" cy="5991329"/>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74684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63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26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57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571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2B97EC-D7DD-483C-ACBF-3C7E676F109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148806E-2110-4EA6-B5ED-3134444AB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DC19A229-47EE-4A18-A654-E34572C06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F978BF-2D30-419B-90AD-256A92DA0AFD}"/>
              </a:ext>
            </a:extLst>
          </p:cNvPr>
          <p:cNvSpPr>
            <a:spLocks noGrp="1"/>
          </p:cNvSpPr>
          <p:nvPr>
            <p:ph type="dt" sz="half" idx="10"/>
          </p:nvPr>
        </p:nvSpPr>
        <p:spPr/>
        <p:txBody>
          <a:bodyPr/>
          <a:lstStyle/>
          <a:p>
            <a:fld id="{A776E3E0-5356-47CC-9850-B21B4860C4D3}" type="datetimeFigureOut">
              <a:rPr lang="es-CO" smtClean="0"/>
              <a:t>18/11/2025</a:t>
            </a:fld>
            <a:endParaRPr lang="es-CO" dirty="0"/>
          </a:p>
        </p:txBody>
      </p:sp>
      <p:sp>
        <p:nvSpPr>
          <p:cNvPr id="6" name="Marcador de pie de página 5">
            <a:extLst>
              <a:ext uri="{FF2B5EF4-FFF2-40B4-BE49-F238E27FC236}">
                <a16:creationId xmlns:a16="http://schemas.microsoft.com/office/drawing/2014/main" id="{988DCA3D-5840-48E1-977A-A404A1F29D1A}"/>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99FBA10A-16F9-4667-92EB-10323AD2E050}"/>
              </a:ext>
            </a:extLst>
          </p:cNvPr>
          <p:cNvSpPr>
            <a:spLocks noGrp="1"/>
          </p:cNvSpPr>
          <p:nvPr>
            <p:ph type="sldNum" sz="quarter" idx="12"/>
          </p:nvPr>
        </p:nvSpPr>
        <p:spPr/>
        <p:txBody>
          <a:bodyPr/>
          <a:lstStyle/>
          <a:p>
            <a:fld id="{A9E6632A-07C0-43C4-91A9-0FBE82BFBCD3}" type="slidenum">
              <a:rPr lang="es-CO" smtClean="0"/>
              <a:t>‹Nº›</a:t>
            </a:fld>
            <a:endParaRPr lang="es-CO" dirty="0"/>
          </a:p>
        </p:txBody>
      </p:sp>
    </p:spTree>
    <p:extLst>
      <p:ext uri="{BB962C8B-B14F-4D97-AF65-F5344CB8AC3E}">
        <p14:creationId xmlns:p14="http://schemas.microsoft.com/office/powerpoint/2010/main" val="417016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F8A79C6-241F-4836-AB15-EDB5EA0D52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1884BDF-D07A-4B92-9836-D10BFB0FB0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CB42FF-2D4E-4EFD-B167-BE70AB32B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6E3E0-5356-47CC-9850-B21B4860C4D3}" type="datetimeFigureOut">
              <a:rPr lang="es-CO" smtClean="0"/>
              <a:t>18/11/2025</a:t>
            </a:fld>
            <a:endParaRPr lang="es-CO" dirty="0"/>
          </a:p>
        </p:txBody>
      </p:sp>
      <p:sp>
        <p:nvSpPr>
          <p:cNvPr id="5" name="Marcador de pie de página 4">
            <a:extLst>
              <a:ext uri="{FF2B5EF4-FFF2-40B4-BE49-F238E27FC236}">
                <a16:creationId xmlns:a16="http://schemas.microsoft.com/office/drawing/2014/main" id="{E931B694-F246-43CA-B991-5D9D850237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C41A230C-D71B-40F9-8E0D-85731F2CD5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6632A-07C0-43C4-91A9-0FBE82BFBCD3}" type="slidenum">
              <a:rPr lang="es-CO" smtClean="0"/>
              <a:t>‹Nº›</a:t>
            </a:fld>
            <a:endParaRPr lang="es-CO" dirty="0"/>
          </a:p>
        </p:txBody>
      </p:sp>
    </p:spTree>
    <p:extLst>
      <p:ext uri="{BB962C8B-B14F-4D97-AF65-F5344CB8AC3E}">
        <p14:creationId xmlns:p14="http://schemas.microsoft.com/office/powerpoint/2010/main" val="86288386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www.metroplus.gov.co/"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442" t="784" r="-1"/>
          <a:stretch/>
        </p:blipFill>
        <p:spPr>
          <a:xfrm>
            <a:off x="0" y="0"/>
            <a:ext cx="12192000" cy="6858000"/>
          </a:xfrm>
          <a:prstGeom prst="rect">
            <a:avLst/>
          </a:prstGeom>
        </p:spPr>
      </p:pic>
    </p:spTree>
    <p:extLst>
      <p:ext uri="{BB962C8B-B14F-4D97-AF65-F5344CB8AC3E}">
        <p14:creationId xmlns:p14="http://schemas.microsoft.com/office/powerpoint/2010/main" val="93707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CB820-A1AC-1FD9-DE90-7F8E0D306AF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D389D64-F1D2-4B5D-B09E-9ED965994B97}"/>
              </a:ext>
            </a:extLst>
          </p:cNvPr>
          <p:cNvSpPr>
            <a:spLocks noGrp="1"/>
          </p:cNvSpPr>
          <p:nvPr>
            <p:ph type="title"/>
          </p:nvPr>
        </p:nvSpPr>
        <p:spPr>
          <a:xfrm>
            <a:off x="1842868" y="765677"/>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Fase de Diseño</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A962ABE8-5887-808D-EEC6-129E8B2D7DBB}"/>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6" name="Marcador de contenido 2">
            <a:extLst>
              <a:ext uri="{FF2B5EF4-FFF2-40B4-BE49-F238E27FC236}">
                <a16:creationId xmlns:a16="http://schemas.microsoft.com/office/drawing/2014/main" id="{ACF2D09F-7843-FC5E-0BF0-4407F8A428CF}"/>
              </a:ext>
            </a:extLst>
          </p:cNvPr>
          <p:cNvSpPr txBox="1">
            <a:spLocks/>
          </p:cNvSpPr>
          <p:nvPr/>
        </p:nvSpPr>
        <p:spPr>
          <a:xfrm>
            <a:off x="751588" y="1694183"/>
            <a:ext cx="10286288" cy="16283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En la fase de diseño, se elabora el documento de Estrategia de Rendición Pública de Cuentas 2025, incluyendo su componente de comunicaciones, basado en:</a:t>
            </a:r>
          </a:p>
          <a:p>
            <a:pPr algn="just"/>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El Instrumento </a:t>
            </a:r>
            <a:r>
              <a:rPr lang="es-ES" sz="1600" dirty="0" err="1">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N°</a:t>
            </a:r>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9 – Estrategia de Rendición de Cuentas.</a:t>
            </a:r>
          </a:p>
          <a:p>
            <a:pPr algn="just"/>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Los resultados del autodiagnóstico del MIPG.</a:t>
            </a:r>
          </a:p>
          <a:p>
            <a:pPr algn="just"/>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Los lineamientos del Manual Único de Rendición de Cuentas – MURC </a:t>
            </a:r>
            <a:r>
              <a:rPr lang="es-ES" sz="1600" dirty="0">
                <a:latin typeface="Lato" panose="020F0502020204030203" pitchFamily="34" charset="0"/>
                <a:ea typeface="Lato" panose="020F0502020204030203" pitchFamily="34" charset="0"/>
                <a:cs typeface="Lato" panose="020F0502020204030203" pitchFamily="34" charset="0"/>
              </a:rPr>
              <a:t>V2.</a:t>
            </a:r>
          </a:p>
          <a:p>
            <a:pPr marL="0" indent="0" algn="just">
              <a:buNone/>
            </a:pPr>
            <a:r>
              <a:rPr lang="es-ES" sz="16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Acciones a realizar:</a:t>
            </a:r>
          </a:p>
          <a:p>
            <a:pPr algn="just"/>
            <a:r>
              <a:rPr lang="es-ES" sz="16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Elaboración de la estrategia de rendición de cuentas: </a:t>
            </a:r>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Redactar el documento institucional que guiará el proceso, incorporando las metas, actividades y recursos necesarios para cumplir con los objetivos de la vigencia 2025.</a:t>
            </a:r>
          </a:p>
          <a:p>
            <a:pPr algn="just"/>
            <a:r>
              <a:rPr lang="es-ES" sz="16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Diseño de la estrategia de comunicaciones: </a:t>
            </a:r>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Definir los canales, formatos y contenidos, garantizando que la información sea clara, accesible y comprensible para todos los públicos, de acuerdo con los lineamientos del MURC V2.</a:t>
            </a:r>
          </a:p>
          <a:p>
            <a:pPr algn="just"/>
            <a:r>
              <a:rPr lang="es-ES" sz="16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Socialización interna y externa: </a:t>
            </a:r>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Presentar la estrategia a los servidores públicos de Metroplús S.A. y a los grupos de valor e interés identificados, asegurando la comprensión de roles, responsabilidades y compromisos en el proceso.</a:t>
            </a:r>
          </a:p>
          <a:p>
            <a:pPr algn="just"/>
            <a:r>
              <a:rPr lang="es-ES" sz="16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Asociación con derechos y metas institucionales:</a:t>
            </a:r>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Vincular las metas y actividades de la vigencia con los derechos de la ciudadanía que se garantizan a través de la gestión institucional, reforzando la transparencia y la participación ciudadana.</a:t>
            </a:r>
          </a:p>
          <a:p>
            <a:pPr algn="just">
              <a:lnSpc>
                <a:spcPct val="150000"/>
              </a:lnSpc>
            </a:pPr>
            <a:endParaRPr lang="es-CO" sz="1800" dirty="0">
              <a:solidFill>
                <a:srgbClr val="009795"/>
              </a:solidFill>
              <a:latin typeface="Arial Narrow" panose="020B0606020202030204" pitchFamily="34" charset="0"/>
            </a:endParaRPr>
          </a:p>
        </p:txBody>
      </p:sp>
    </p:spTree>
    <p:extLst>
      <p:ext uri="{BB962C8B-B14F-4D97-AF65-F5344CB8AC3E}">
        <p14:creationId xmlns:p14="http://schemas.microsoft.com/office/powerpoint/2010/main" val="133869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A112F-5945-E1FD-5C4E-9C5ED2E9436F}"/>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D78A0EB-6841-ECC4-9F6F-6523988073B7}"/>
              </a:ext>
            </a:extLst>
          </p:cNvPr>
          <p:cNvSpPr>
            <a:spLocks noGrp="1"/>
          </p:cNvSpPr>
          <p:nvPr>
            <p:ph type="title"/>
          </p:nvPr>
        </p:nvSpPr>
        <p:spPr>
          <a:xfrm>
            <a:off x="1842868" y="765677"/>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Fase de Preparación</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32D2FA21-AC94-95E9-04C3-E081B87EA860}"/>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2" name="Marcador de contenido 2">
            <a:extLst>
              <a:ext uri="{FF2B5EF4-FFF2-40B4-BE49-F238E27FC236}">
                <a16:creationId xmlns:a16="http://schemas.microsoft.com/office/drawing/2014/main" id="{BE153BBC-A50C-DDB7-F789-3EE729915EC3}"/>
              </a:ext>
            </a:extLst>
          </p:cNvPr>
          <p:cNvSpPr txBox="1">
            <a:spLocks/>
          </p:cNvSpPr>
          <p:nvPr/>
        </p:nvSpPr>
        <p:spPr>
          <a:xfrm>
            <a:off x="1386746" y="1573717"/>
            <a:ext cx="9418508" cy="4960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Una vez diseñado el proceso, la fase de preparación se centra en organizar, coordinar y dejar listos los insumos, recursos, informes, actividades preparatorias y logísticas, que serán utilizados en la etapa de ejecución de la Estrategia de Rendición de Cuentas 2025.</a:t>
            </a:r>
          </a:p>
          <a:p>
            <a:pPr marL="0" indent="0" algn="just">
              <a:buNone/>
            </a:pP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Esta etapa también garantiza la capacitación de los actores internos y externos y establece las condiciones necesarias para un proceso de rendición de cuentas efectivo, transparente y participativo.</a:t>
            </a:r>
          </a:p>
          <a:p>
            <a:pPr marL="0" indent="0" algn="just">
              <a:buNone/>
            </a:pPr>
            <a:r>
              <a:rPr lang="es-ES" sz="18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Acciones a realizar:</a:t>
            </a:r>
          </a:p>
          <a:p>
            <a:pPr algn="just"/>
            <a:r>
              <a:rPr lang="es-ES" sz="18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Definición de espacios de diálogo: </a:t>
            </a: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Organizar los espacios de interacción con los grupos de interés, asegurando que estén alineados con los temas priorizados y las metas institucionales.</a:t>
            </a:r>
          </a:p>
          <a:p>
            <a:pPr algn="just"/>
            <a:r>
              <a:rPr lang="es-ES" sz="18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Identificación de la información necesaria: </a:t>
            </a: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Determinar los datos, informes y documentos que se requieren para garantizar la transparencia y claridad de la información que se presentará a la ciudadanía.</a:t>
            </a:r>
          </a:p>
          <a:p>
            <a:pPr algn="just">
              <a:spcAft>
                <a:spcPts val="600"/>
              </a:spcAft>
            </a:pPr>
            <a:r>
              <a:rPr lang="es-ES" sz="18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Preparación de información presupuestal: </a:t>
            </a: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Elaborar los reportes presupuestales de las actividades identificadas, verificando la calidad y confiabilidad de la información y asociándola a los grupos poblacionales beneficiados.</a:t>
            </a:r>
          </a:p>
          <a:p>
            <a:pPr algn="just">
              <a:lnSpc>
                <a:spcPct val="150000"/>
              </a:lnSpc>
              <a:spcAft>
                <a:spcPts val="600"/>
              </a:spcAft>
            </a:pPr>
            <a:endParaRPr lang="es-CO" sz="1800" dirty="0">
              <a:solidFill>
                <a:srgbClr val="009795"/>
              </a:solidFill>
              <a:latin typeface="Arial Narrow" panose="020B0606020202030204" pitchFamily="34" charset="0"/>
            </a:endParaRPr>
          </a:p>
        </p:txBody>
      </p:sp>
    </p:spTree>
    <p:extLst>
      <p:ext uri="{BB962C8B-B14F-4D97-AF65-F5344CB8AC3E}">
        <p14:creationId xmlns:p14="http://schemas.microsoft.com/office/powerpoint/2010/main" val="123081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87AED-CE8C-0628-463F-3595BA88A53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CCBD8339-A2A9-B4E9-89FF-66BB85CCB009}"/>
              </a:ext>
            </a:extLst>
          </p:cNvPr>
          <p:cNvSpPr>
            <a:spLocks noGrp="1"/>
          </p:cNvSpPr>
          <p:nvPr>
            <p:ph type="title"/>
          </p:nvPr>
        </p:nvSpPr>
        <p:spPr>
          <a:xfrm>
            <a:off x="1842868" y="765677"/>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Fase de Preparación</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816B9A23-746E-5A09-D658-D27B0B0848A8}"/>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2" name="Marcador de contenido 2">
            <a:extLst>
              <a:ext uri="{FF2B5EF4-FFF2-40B4-BE49-F238E27FC236}">
                <a16:creationId xmlns:a16="http://schemas.microsoft.com/office/drawing/2014/main" id="{1B3DFA72-A8EE-4F22-E309-8CC2D66D88C0}"/>
              </a:ext>
            </a:extLst>
          </p:cNvPr>
          <p:cNvSpPr txBox="1">
            <a:spLocks/>
          </p:cNvSpPr>
          <p:nvPr/>
        </p:nvSpPr>
        <p:spPr>
          <a:xfrm>
            <a:off x="1386746" y="1573717"/>
            <a:ext cx="9418508" cy="4960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spcAft>
                <a:spcPts val="600"/>
              </a:spcAft>
            </a:pPr>
            <a:endParaRPr lang="es-CO" sz="1800" dirty="0">
              <a:solidFill>
                <a:srgbClr val="009795"/>
              </a:solidFill>
              <a:latin typeface="Arial Narrow" panose="020B0606020202030204" pitchFamily="34" charset="0"/>
            </a:endParaRPr>
          </a:p>
        </p:txBody>
      </p:sp>
      <p:sp>
        <p:nvSpPr>
          <p:cNvPr id="5" name="Marcador de contenido 2">
            <a:extLst>
              <a:ext uri="{FF2B5EF4-FFF2-40B4-BE49-F238E27FC236}">
                <a16:creationId xmlns:a16="http://schemas.microsoft.com/office/drawing/2014/main" id="{972DA9A8-C83F-D189-9095-5198FE16968A}"/>
              </a:ext>
            </a:extLst>
          </p:cNvPr>
          <p:cNvSpPr txBox="1">
            <a:spLocks/>
          </p:cNvSpPr>
          <p:nvPr/>
        </p:nvSpPr>
        <p:spPr>
          <a:xfrm>
            <a:off x="1566203" y="1977956"/>
            <a:ext cx="9239052" cy="3786909"/>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Preparación de información basada en temas de interés ciudadano</a:t>
            </a: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Organizar los datos e informes relacionados con los temas priorizados por la ciudadanía y los grupos de valor, en coherencia con la consulta realizada previamente.</a:t>
            </a:r>
          </a:p>
          <a:p>
            <a:pPr algn="just"/>
            <a:r>
              <a:rPr lang="es-ES" sz="18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Preparación de información sobre cumplimiento de metas: </a:t>
            </a: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Reunir y verificar los informes sobre el cumplimiento de metas del Plan de Acción y POAI, los programas, proyectos y servicios implementados, incluyendo sus indicadores de gestión y asociándolos a los diversos grupos poblacionales beneficiados.</a:t>
            </a:r>
          </a:p>
          <a:p>
            <a:pPr algn="just"/>
            <a:r>
              <a:rPr lang="es-ES" sz="18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Preparación de información sobre la gestión institucional: </a:t>
            </a: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Consolidar los Informes de Gestión, metas e indicadores de gestión, así como los informes de los entes de control que supervisan la entidad, asegurando la calidad y confiabilidad de la información para su divulgación.</a:t>
            </a:r>
          </a:p>
          <a:p>
            <a:pPr marL="216000" algn="just">
              <a:lnSpc>
                <a:spcPct val="130000"/>
              </a:lnSpc>
              <a:spcAft>
                <a:spcPts val="600"/>
              </a:spcAft>
              <a:buClr>
                <a:srgbClr val="009795"/>
              </a:buClr>
              <a:buSzPct val="110000"/>
              <a:buFont typeface="Wingdings" panose="05000000000000000000" pitchFamily="2" charset="2"/>
              <a:buChar char="ü"/>
            </a:pPr>
            <a:endParaRPr lang="es-CO" sz="1800" dirty="0">
              <a:solidFill>
                <a:srgbClr val="009795"/>
              </a:solidFill>
              <a:latin typeface="Arial Narrow" panose="020B0606020202030204" pitchFamily="34" charset="0"/>
            </a:endParaRPr>
          </a:p>
        </p:txBody>
      </p:sp>
    </p:spTree>
    <p:extLst>
      <p:ext uri="{BB962C8B-B14F-4D97-AF65-F5344CB8AC3E}">
        <p14:creationId xmlns:p14="http://schemas.microsoft.com/office/powerpoint/2010/main" val="2237651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FDEB1-699E-D351-D3A2-BAFE165CCD6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DBBA64D-11BA-BDC0-CD98-7274A58C7182}"/>
              </a:ext>
            </a:extLst>
          </p:cNvPr>
          <p:cNvSpPr>
            <a:spLocks noGrp="1"/>
          </p:cNvSpPr>
          <p:nvPr>
            <p:ph type="title"/>
          </p:nvPr>
        </p:nvSpPr>
        <p:spPr>
          <a:xfrm>
            <a:off x="1842868" y="765677"/>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Fase de Ejecución</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B13E8995-10B1-17E3-D70F-62B4B8652733}"/>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2" name="Marcador de contenido 2">
            <a:extLst>
              <a:ext uri="{FF2B5EF4-FFF2-40B4-BE49-F238E27FC236}">
                <a16:creationId xmlns:a16="http://schemas.microsoft.com/office/drawing/2014/main" id="{54403F3F-6FF0-B270-C2CC-0E8124D38332}"/>
              </a:ext>
            </a:extLst>
          </p:cNvPr>
          <p:cNvSpPr txBox="1">
            <a:spLocks/>
          </p:cNvSpPr>
          <p:nvPr/>
        </p:nvSpPr>
        <p:spPr>
          <a:xfrm>
            <a:off x="1386746" y="1573717"/>
            <a:ext cx="10155384" cy="4960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spcAft>
                <a:spcPts val="600"/>
              </a:spcAft>
            </a:pPr>
            <a:endParaRPr lang="es-CO" sz="1800" dirty="0">
              <a:solidFill>
                <a:srgbClr val="009795"/>
              </a:solidFill>
              <a:latin typeface="Arial Narrow" panose="020B0606020202030204" pitchFamily="34" charset="0"/>
            </a:endParaRPr>
          </a:p>
        </p:txBody>
      </p:sp>
      <p:sp>
        <p:nvSpPr>
          <p:cNvPr id="6" name="Marcador de contenido 2">
            <a:extLst>
              <a:ext uri="{FF2B5EF4-FFF2-40B4-BE49-F238E27FC236}">
                <a16:creationId xmlns:a16="http://schemas.microsoft.com/office/drawing/2014/main" id="{468CAEF5-F6B3-B667-982A-3CD4A41E120D}"/>
              </a:ext>
            </a:extLst>
          </p:cNvPr>
          <p:cNvSpPr txBox="1">
            <a:spLocks/>
          </p:cNvSpPr>
          <p:nvPr/>
        </p:nvSpPr>
        <p:spPr>
          <a:xfrm>
            <a:off x="649870" y="1573717"/>
            <a:ext cx="10435472" cy="470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La fase de ejecución implica la puesta en marcha de la Estrategia de Rendición de Cuentas 2025, reflejando el compromiso de Metroplús S.A. con el cumplimiento de los objetivos y metas institucionales. Durante esta etapa, se desarrollan las acciones de publicación, difusión y comunicación de información, así como los espacios de diálogo con la participación activa de los grupos de valor e interés.</a:t>
            </a:r>
          </a:p>
          <a:p>
            <a:pPr marL="0" indent="0" algn="just">
              <a:buNone/>
            </a:pPr>
            <a:r>
              <a:rPr lang="es-ES" sz="16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Acciones a realizar:</a:t>
            </a:r>
          </a:p>
          <a:p>
            <a:pPr algn="just"/>
            <a:r>
              <a:rPr lang="es-ES" sz="16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Publicidad de la metodología de participación:</a:t>
            </a:r>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Dar a conocer la metodología y los criterios de participación en los espacios de rendición de cuentas previamente definidos, asegurando transparencia y claridad en el proceso.</a:t>
            </a:r>
          </a:p>
          <a:p>
            <a:pPr algn="just"/>
            <a:r>
              <a:rPr lang="es-ES" sz="16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Suministro y acceso a información:</a:t>
            </a:r>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Garantizar que la ciudadanía y los grupos de interés tengan acceso previo a la información relevante, relacionada con los temas que se tratarán en los ejercicios de rendición de cuentas.</a:t>
            </a:r>
          </a:p>
          <a:p>
            <a:pPr algn="just"/>
            <a:r>
              <a:rPr lang="es-ES" sz="16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Diseño de agenda y logística:</a:t>
            </a:r>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Elaborar el guion, la agenda y la logística de las jornadas de diálogo, asegurando la organización eficiente y la participación efectiva de todos los actores.</a:t>
            </a:r>
          </a:p>
          <a:p>
            <a:pPr algn="just"/>
            <a:r>
              <a:rPr lang="es-ES" sz="16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Diseño de metodología de diálogo:</a:t>
            </a:r>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Implementar una metodología de interacción que garantice la intervención de los ciudadanos y grupos de interés, permitiendo la evaluación de la gestión y la presentación de propuestas de mejora.</a:t>
            </a:r>
          </a:p>
          <a:p>
            <a:pPr algn="just"/>
            <a:r>
              <a:rPr lang="es-ES" sz="16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Análisis de resultados y retroalimentación:</a:t>
            </a:r>
            <a:r>
              <a:rPr lang="es-ES" sz="16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Recopilar, analizar y sistematizar las evaluaciones, recomendaciones u observaciones recibidas durante los espacios de diálogo, incorporándolas en los procesos de mejora continua de la gestión institucional.</a:t>
            </a:r>
          </a:p>
          <a:p>
            <a:pPr algn="just"/>
            <a:endParaRPr lang="es-ES" sz="1800" dirty="0">
              <a:latin typeface="Lato" panose="020F0502020204030203" pitchFamily="34" charset="0"/>
              <a:ea typeface="Lato" panose="020F0502020204030203" pitchFamily="34" charset="0"/>
              <a:cs typeface="Lato" panose="020F0502020204030203" pitchFamily="34" charset="0"/>
            </a:endParaRPr>
          </a:p>
          <a:p>
            <a:pPr marL="0" indent="0" algn="just">
              <a:lnSpc>
                <a:spcPct val="110000"/>
              </a:lnSpc>
              <a:spcAft>
                <a:spcPts val="600"/>
              </a:spcAft>
              <a:buClr>
                <a:schemeClr val="accent6">
                  <a:lumMod val="50000"/>
                </a:schemeClr>
              </a:buClr>
              <a:buSzPct val="103000"/>
              <a:buNone/>
            </a:pPr>
            <a:endParaRPr lang="es-CO" sz="1800" dirty="0">
              <a:solidFill>
                <a:srgbClr val="009795"/>
              </a:solidFill>
              <a:latin typeface="Arial Narrow" panose="020B0606020202030204" pitchFamily="34" charset="0"/>
            </a:endParaRPr>
          </a:p>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Tree>
    <p:extLst>
      <p:ext uri="{BB962C8B-B14F-4D97-AF65-F5344CB8AC3E}">
        <p14:creationId xmlns:p14="http://schemas.microsoft.com/office/powerpoint/2010/main" val="321232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07A40-4EE9-8543-C358-2F5555AFE4AA}"/>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8186946-84CC-CB45-BF09-F30016D12959}"/>
              </a:ext>
            </a:extLst>
          </p:cNvPr>
          <p:cNvSpPr>
            <a:spLocks noGrp="1"/>
          </p:cNvSpPr>
          <p:nvPr>
            <p:ph type="title"/>
          </p:nvPr>
        </p:nvSpPr>
        <p:spPr>
          <a:xfrm>
            <a:off x="1842868" y="765677"/>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Fase de Seguimiento y Evaluación</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A0D4257F-4519-8795-103D-3B769DF93DBD}"/>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2" name="Marcador de contenido 2">
            <a:extLst>
              <a:ext uri="{FF2B5EF4-FFF2-40B4-BE49-F238E27FC236}">
                <a16:creationId xmlns:a16="http://schemas.microsoft.com/office/drawing/2014/main" id="{1F9AF780-D4E0-8DA0-1DE0-669920B86A11}"/>
              </a:ext>
            </a:extLst>
          </p:cNvPr>
          <p:cNvSpPr txBox="1">
            <a:spLocks/>
          </p:cNvSpPr>
          <p:nvPr/>
        </p:nvSpPr>
        <p:spPr>
          <a:xfrm>
            <a:off x="1386746" y="1573717"/>
            <a:ext cx="10155384" cy="4960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spcAft>
                <a:spcPts val="600"/>
              </a:spcAft>
            </a:pPr>
            <a:endParaRPr lang="es-CO" sz="1800" dirty="0">
              <a:solidFill>
                <a:srgbClr val="009795"/>
              </a:solidFill>
              <a:latin typeface="Arial Narrow" panose="020B0606020202030204" pitchFamily="34" charset="0"/>
            </a:endParaRPr>
          </a:p>
        </p:txBody>
      </p:sp>
      <p:sp>
        <p:nvSpPr>
          <p:cNvPr id="5" name="Marcador de contenido 2">
            <a:extLst>
              <a:ext uri="{FF2B5EF4-FFF2-40B4-BE49-F238E27FC236}">
                <a16:creationId xmlns:a16="http://schemas.microsoft.com/office/drawing/2014/main" id="{FC073A3B-DECD-54A9-76CC-BA513D5CC9F1}"/>
              </a:ext>
            </a:extLst>
          </p:cNvPr>
          <p:cNvSpPr txBox="1">
            <a:spLocks/>
          </p:cNvSpPr>
          <p:nvPr/>
        </p:nvSpPr>
        <p:spPr>
          <a:xfrm>
            <a:off x="649870" y="1646495"/>
            <a:ext cx="10419406" cy="52883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La fase de seguimiento y evaluación consiste en analizar, monitorear y valorar los resultados de las etapas anteriores del proceso de Rendición de Cuentas 2025, identificando logros, dificultades y oportunidades de mejora. Esta etapa permite evidenciar la contribución de la estrategia a la gestión de Metroplús S.A., así como orientar el inicio del próximo ciclo de rendición de cuentas.</a:t>
            </a:r>
          </a:p>
          <a:p>
            <a:pPr marL="0" indent="0" algn="just">
              <a:buNone/>
            </a:pPr>
            <a:r>
              <a:rPr lang="es-ES" sz="18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Acciones a realizar:</a:t>
            </a:r>
          </a:p>
          <a:p>
            <a:pPr algn="just"/>
            <a:r>
              <a:rPr lang="es-ES" sz="18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Seguimiento a compromisos:</a:t>
            </a: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Monitorear el cumplimiento de los compromisos adquiridos durante el proceso de rendición de cuentas, asegurando la continuidad de las acciones de mejora.</a:t>
            </a:r>
          </a:p>
          <a:p>
            <a:pPr algn="just"/>
            <a:r>
              <a:rPr lang="es-ES" sz="18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Producción y divulgación de información:</a:t>
            </a: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Elaborar y difundir información sobre el avance de los compromisos asumidos en los espacios de diálogo y las acciones de mejora implementadas en la gestión de la entidad.</a:t>
            </a:r>
          </a:p>
          <a:p>
            <a:pPr algn="just"/>
            <a:r>
              <a:rPr lang="es-ES" sz="18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Publicación de respuestas ciudadanas:</a:t>
            </a: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Publicar en la página web los informes con las respuestas a las preguntas formuladas por la ciudadanía, dentro de los 15 días posteriores a su recepción, cumpliendo lo establecido en el artículo 56 de la Ley 1757 de 2015.</a:t>
            </a:r>
          </a:p>
          <a:p>
            <a:pPr algn="just"/>
            <a:r>
              <a:rPr lang="es-ES" sz="1800" b="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Análisis de recomendaciones de órganos de control:</a:t>
            </a: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Revisar las observaciones y recomendaciones emitidas por los órganos de control frente a los informes de rendición de cuentas, estableciendo acciones correctivas que optimicen la gestión y faciliten el cumplimiento de metas.</a:t>
            </a:r>
          </a:p>
          <a:p>
            <a:pPr marL="0" indent="0" algn="just">
              <a:buFont typeface="Arial" panose="020B0604020202020204" pitchFamily="34" charset="0"/>
              <a:buNone/>
            </a:pPr>
            <a:endParaRPr lang="es-CO" sz="1800" dirty="0">
              <a:solidFill>
                <a:srgbClr val="009795"/>
              </a:solidFill>
            </a:endParaRPr>
          </a:p>
        </p:txBody>
      </p:sp>
    </p:spTree>
    <p:extLst>
      <p:ext uri="{BB962C8B-B14F-4D97-AF65-F5344CB8AC3E}">
        <p14:creationId xmlns:p14="http://schemas.microsoft.com/office/powerpoint/2010/main" val="129670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BB675-70FA-20D9-D75F-79EF0A5441A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96EA269-4E57-D0BD-D009-E1E1DE88397D}"/>
              </a:ext>
            </a:extLst>
          </p:cNvPr>
          <p:cNvSpPr>
            <a:spLocks noGrp="1"/>
          </p:cNvSpPr>
          <p:nvPr>
            <p:ph type="title"/>
          </p:nvPr>
        </p:nvSpPr>
        <p:spPr>
          <a:xfrm>
            <a:off x="1842868" y="765677"/>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Fase de Seguimiento y Evaluación</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4D135BA3-ECB0-3868-7FDE-E0BD14206438}"/>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2" name="Marcador de contenido 2">
            <a:extLst>
              <a:ext uri="{FF2B5EF4-FFF2-40B4-BE49-F238E27FC236}">
                <a16:creationId xmlns:a16="http://schemas.microsoft.com/office/drawing/2014/main" id="{D71FD607-93B9-AA98-3B0C-1BB3AAB232AC}"/>
              </a:ext>
            </a:extLst>
          </p:cNvPr>
          <p:cNvSpPr txBox="1">
            <a:spLocks/>
          </p:cNvSpPr>
          <p:nvPr/>
        </p:nvSpPr>
        <p:spPr>
          <a:xfrm>
            <a:off x="1386746" y="1573717"/>
            <a:ext cx="10155384" cy="4960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spcAft>
                <a:spcPts val="600"/>
              </a:spcAft>
            </a:pPr>
            <a:endParaRPr lang="es-CO" sz="1800" dirty="0">
              <a:solidFill>
                <a:srgbClr val="009795"/>
              </a:solidFill>
              <a:latin typeface="Arial Narrow" panose="020B0606020202030204" pitchFamily="34" charset="0"/>
            </a:endParaRPr>
          </a:p>
        </p:txBody>
      </p:sp>
      <p:sp>
        <p:nvSpPr>
          <p:cNvPr id="6" name="CuadroTexto 5">
            <a:extLst>
              <a:ext uri="{FF2B5EF4-FFF2-40B4-BE49-F238E27FC236}">
                <a16:creationId xmlns:a16="http://schemas.microsoft.com/office/drawing/2014/main" id="{AC7D8A6C-DD45-436F-FFE3-2080441EBA30}"/>
              </a:ext>
            </a:extLst>
          </p:cNvPr>
          <p:cNvSpPr txBox="1"/>
          <p:nvPr/>
        </p:nvSpPr>
        <p:spPr>
          <a:xfrm>
            <a:off x="1745658" y="1926151"/>
            <a:ext cx="8706637" cy="3401316"/>
          </a:xfrm>
          <a:prstGeom prst="rect">
            <a:avLst/>
          </a:prstGeom>
          <a:noFill/>
        </p:spPr>
        <p:txBody>
          <a:bodyPr wrap="square">
            <a:spAutoFit/>
          </a:bodyPr>
          <a:lstStyle/>
          <a:p>
            <a:pPr marL="228600" indent="-228600" algn="just">
              <a:lnSpc>
                <a:spcPct val="90000"/>
              </a:lnSpc>
              <a:spcBef>
                <a:spcPts val="1000"/>
              </a:spcBef>
              <a:buFont typeface="Arial" panose="020B0604020202020204" pitchFamily="34" charset="0"/>
              <a:buChar char="•"/>
            </a:pPr>
            <a:r>
              <a:rPr lang="es-ES" b="1" dirty="0">
                <a:latin typeface="Lato" panose="020F0502020204030203" pitchFamily="34" charset="0"/>
                <a:ea typeface="Lato" panose="020F0502020204030203" pitchFamily="34" charset="0"/>
                <a:cs typeface="Lato" panose="020F0502020204030203" pitchFamily="34" charset="0"/>
              </a:rPr>
              <a:t>Análisis de recomendaciones de espacios de diálogo</a:t>
            </a:r>
            <a:r>
              <a:rPr lang="es-ES" dirty="0">
                <a:latin typeface="Lato" panose="020F0502020204030203" pitchFamily="34" charset="0"/>
                <a:ea typeface="Lato" panose="020F0502020204030203" pitchFamily="34" charset="0"/>
                <a:cs typeface="Lato" panose="020F0502020204030203" pitchFamily="34" charset="0"/>
              </a:rPr>
              <a:t>: Evaluar las sugerencias y recomendaciones recibidas en los espacios de participación ciudadana, incorporando correctivos que contribuyan al mejoramiento continuo de la gestión institucional.</a:t>
            </a:r>
          </a:p>
          <a:p>
            <a:pPr marL="228600" indent="-228600" algn="just">
              <a:lnSpc>
                <a:spcPct val="90000"/>
              </a:lnSpc>
              <a:spcBef>
                <a:spcPts val="1000"/>
              </a:spcBef>
              <a:buFont typeface="Arial" panose="020B0604020202020204" pitchFamily="34" charset="0"/>
              <a:buChar char="•"/>
            </a:pPr>
            <a:r>
              <a:rPr lang="es-ES" b="1" dirty="0">
                <a:latin typeface="Lato" panose="020F0502020204030203" pitchFamily="34" charset="0"/>
                <a:ea typeface="Lato" panose="020F0502020204030203" pitchFamily="34" charset="0"/>
                <a:cs typeface="Lato" panose="020F0502020204030203" pitchFamily="34" charset="0"/>
              </a:rPr>
              <a:t>Evaluación de la implementación de la estrategia: </a:t>
            </a:r>
            <a:r>
              <a:rPr lang="es-ES" dirty="0">
                <a:latin typeface="Lato" panose="020F0502020204030203" pitchFamily="34" charset="0"/>
                <a:ea typeface="Lato" panose="020F0502020204030203" pitchFamily="34" charset="0"/>
                <a:cs typeface="Lato" panose="020F0502020204030203" pitchFamily="34" charset="0"/>
              </a:rPr>
              <a:t>Verificar los resultados de la estrategia de rendición de cuentas, valorando el cumplimiento de las metas definidas frente al reto y objetivos establecidos para la vigencia 2025.</a:t>
            </a:r>
          </a:p>
          <a:p>
            <a:pPr marL="228600" indent="-228600" algn="just">
              <a:lnSpc>
                <a:spcPct val="90000"/>
              </a:lnSpc>
              <a:spcBef>
                <a:spcPts val="1000"/>
              </a:spcBef>
              <a:buFont typeface="Arial" panose="020B0604020202020204" pitchFamily="34" charset="0"/>
              <a:buChar char="•"/>
            </a:pPr>
            <a:r>
              <a:rPr lang="es-ES" b="1" dirty="0">
                <a:latin typeface="Lato" panose="020F0502020204030203" pitchFamily="34" charset="0"/>
                <a:ea typeface="Lato" panose="020F0502020204030203" pitchFamily="34" charset="0"/>
                <a:cs typeface="Lato" panose="020F0502020204030203" pitchFamily="34" charset="0"/>
              </a:rPr>
              <a:t>Elaboración y publicación del informe de evaluación: </a:t>
            </a:r>
            <a:r>
              <a:rPr lang="es-ES" dirty="0">
                <a:latin typeface="Lato" panose="020F0502020204030203" pitchFamily="34" charset="0"/>
                <a:ea typeface="Lato" panose="020F0502020204030203" pitchFamily="34" charset="0"/>
                <a:cs typeface="Lato" panose="020F0502020204030203" pitchFamily="34" charset="0"/>
              </a:rPr>
              <a:t>Consolidar los resultados del seguimiento y evaluación en un informe final, que será divulgado para conocimiento de la ciudadanía, evidenciando la transparencia, la rendición de cuentas efectiva y la mejora continua de la entidad.</a:t>
            </a:r>
          </a:p>
          <a:p>
            <a:pPr marL="0" indent="0" algn="just">
              <a:lnSpc>
                <a:spcPct val="12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endParaRPr>
          </a:p>
        </p:txBody>
      </p:sp>
    </p:spTree>
    <p:extLst>
      <p:ext uri="{BB962C8B-B14F-4D97-AF65-F5344CB8AC3E}">
        <p14:creationId xmlns:p14="http://schemas.microsoft.com/office/powerpoint/2010/main" val="36656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A5A85-1A9F-C61F-EA3E-CFCA069C917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C5CC49A6-D3C9-4519-9D01-8C6989357F50}"/>
              </a:ext>
            </a:extLst>
          </p:cNvPr>
          <p:cNvSpPr>
            <a:spLocks noGrp="1"/>
          </p:cNvSpPr>
          <p:nvPr>
            <p:ph type="title"/>
          </p:nvPr>
        </p:nvSpPr>
        <p:spPr>
          <a:xfrm>
            <a:off x="1842868" y="765677"/>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COMPONENTE DE COMUNICACIONES</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0F3E104E-CB3F-000C-19CC-ECFDB233550B}"/>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2" name="Marcador de contenido 2">
            <a:extLst>
              <a:ext uri="{FF2B5EF4-FFF2-40B4-BE49-F238E27FC236}">
                <a16:creationId xmlns:a16="http://schemas.microsoft.com/office/drawing/2014/main" id="{F9C693CE-85C0-95F1-FB3B-0C2AE11709A6}"/>
              </a:ext>
            </a:extLst>
          </p:cNvPr>
          <p:cNvSpPr txBox="1">
            <a:spLocks/>
          </p:cNvSpPr>
          <p:nvPr/>
        </p:nvSpPr>
        <p:spPr>
          <a:xfrm>
            <a:off x="1386746" y="1573717"/>
            <a:ext cx="10155384" cy="4960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spcAft>
                <a:spcPts val="600"/>
              </a:spcAft>
            </a:pPr>
            <a:endParaRPr lang="es-CO" sz="1800" dirty="0">
              <a:solidFill>
                <a:srgbClr val="009795"/>
              </a:solidFill>
              <a:latin typeface="Arial Narrow" panose="020B0606020202030204" pitchFamily="34" charset="0"/>
            </a:endParaRPr>
          </a:p>
        </p:txBody>
      </p:sp>
      <p:sp>
        <p:nvSpPr>
          <p:cNvPr id="5" name="CuadroTexto 4">
            <a:extLst>
              <a:ext uri="{FF2B5EF4-FFF2-40B4-BE49-F238E27FC236}">
                <a16:creationId xmlns:a16="http://schemas.microsoft.com/office/drawing/2014/main" id="{C7BF0FA6-AFD1-A552-51E0-6F363141279E}"/>
              </a:ext>
            </a:extLst>
          </p:cNvPr>
          <p:cNvSpPr txBox="1"/>
          <p:nvPr/>
        </p:nvSpPr>
        <p:spPr>
          <a:xfrm>
            <a:off x="661023" y="2305487"/>
            <a:ext cx="6259537" cy="3970318"/>
          </a:xfrm>
          <a:prstGeom prst="rect">
            <a:avLst/>
          </a:prstGeom>
          <a:noFill/>
        </p:spPr>
        <p:txBody>
          <a:bodyPr wrap="square">
            <a:spAutoFit/>
          </a:bodyPr>
          <a:lstStyle/>
          <a:p>
            <a:pPr algn="just"/>
            <a:r>
              <a:rPr lang="es-E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Generar canales de interacción que permitan entregar información precisa, oportuna y veraz a los ciudadanos en la rendición de cuentas.</a:t>
            </a:r>
          </a:p>
          <a:p>
            <a:pPr algn="just"/>
            <a:endParaRPr lang="es-E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just"/>
            <a:r>
              <a:rPr lang="es-E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Garantizar la transparencia y publicidad de las acciones realizadas a través de medios digitales, para que la ciudadanía conozca de primera mano los resultados de los proyectos realizados.</a:t>
            </a:r>
          </a:p>
          <a:p>
            <a:pPr algn="just"/>
            <a:endParaRPr lang="es-E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just"/>
            <a:r>
              <a:rPr lang="es-ES"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Posicionar la imagen de Metroplús S.A a través de las gestiones realizadas en cada uno de los proyectos realizados.</a:t>
            </a:r>
          </a:p>
          <a:p>
            <a:pPr algn="just"/>
            <a:endParaRPr lang="es-ES" dirty="0"/>
          </a:p>
          <a:p>
            <a:pPr algn="just"/>
            <a:endParaRPr lang="es-CO" dirty="0"/>
          </a:p>
        </p:txBody>
      </p:sp>
      <p:pic>
        <p:nvPicPr>
          <p:cNvPr id="7" name="Picture 2">
            <a:extLst>
              <a:ext uri="{FF2B5EF4-FFF2-40B4-BE49-F238E27FC236}">
                <a16:creationId xmlns:a16="http://schemas.microsoft.com/office/drawing/2014/main" id="{A296A65B-9456-8D47-22DF-EE1F370BB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916" y="2139910"/>
            <a:ext cx="3190338" cy="1914203"/>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3">
            <a:extLst>
              <a:ext uri="{FF2B5EF4-FFF2-40B4-BE49-F238E27FC236}">
                <a16:creationId xmlns:a16="http://schemas.microsoft.com/office/drawing/2014/main" id="{B7C9A880-34B7-324E-7C96-942943DA96C0}"/>
              </a:ext>
            </a:extLst>
          </p:cNvPr>
          <p:cNvSpPr txBox="1">
            <a:spLocks/>
          </p:cNvSpPr>
          <p:nvPr/>
        </p:nvSpPr>
        <p:spPr>
          <a:xfrm>
            <a:off x="7474001" y="4228392"/>
            <a:ext cx="4157858" cy="808040"/>
          </a:xfrm>
          <a:prstGeom prst="rect">
            <a:avLst/>
          </a:prstGeom>
          <a:noFill/>
          <a:ln>
            <a:noFill/>
          </a:ln>
        </p:spPr>
        <p:txBody>
          <a:bodyPr spcFirstLastPara="1" vert="horz" wrap="square" lIns="91425" tIns="45700" rIns="91425" bIns="45700" rtlCol="0" anchor="ctr" anchorCtr="0">
            <a:normAutofit/>
          </a:bodyPr>
          <a:lstStyle>
            <a:lvl1pPr lvl="0" algn="l" defTabSz="914400" rtl="0" eaLnBrk="1" latinLnBrk="0" hangingPunct="1">
              <a:lnSpc>
                <a:spcPct val="90000"/>
              </a:lnSpc>
              <a:spcBef>
                <a:spcPts val="0"/>
              </a:spcBef>
              <a:spcAft>
                <a:spcPts val="0"/>
              </a:spcAft>
              <a:buClr>
                <a:srgbClr val="146D84"/>
              </a:buClr>
              <a:buSzPts val="2400"/>
              <a:buFont typeface="Calibri"/>
              <a:buNone/>
              <a:defRPr sz="3200" b="1" kern="1200">
                <a:solidFill>
                  <a:srgbClr val="146D8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s-ES" sz="2400" dirty="0">
                <a:solidFill>
                  <a:srgbClr val="22869E"/>
                </a:solidFill>
                <a:latin typeface="Lato" panose="020F0502020204030203" pitchFamily="34" charset="0"/>
                <a:ea typeface="Lato" panose="020F0502020204030203" pitchFamily="34" charset="0"/>
                <a:cs typeface="Lato" panose="020F0502020204030203" pitchFamily="34" charset="0"/>
              </a:rPr>
              <a:t>Medios Institucionales </a:t>
            </a:r>
            <a:endParaRPr lang="es-CO" sz="24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9" name="CuadroTexto 8">
            <a:extLst>
              <a:ext uri="{FF2B5EF4-FFF2-40B4-BE49-F238E27FC236}">
                <a16:creationId xmlns:a16="http://schemas.microsoft.com/office/drawing/2014/main" id="{717B0D6F-B3C5-72E3-315B-9E49B6EA9843}"/>
              </a:ext>
            </a:extLst>
          </p:cNvPr>
          <p:cNvSpPr txBox="1"/>
          <p:nvPr/>
        </p:nvSpPr>
        <p:spPr>
          <a:xfrm>
            <a:off x="7442799" y="5036432"/>
            <a:ext cx="4088178" cy="1477328"/>
          </a:xfrm>
          <a:prstGeom prst="rect">
            <a:avLst/>
          </a:prstGeom>
          <a:noFill/>
        </p:spPr>
        <p:txBody>
          <a:bodyPr wrap="square">
            <a:spAutoFit/>
          </a:bodyPr>
          <a:lstStyle>
            <a:defPPr>
              <a:defRPr lang="es-CO"/>
            </a:defPPr>
            <a:lvl1pPr>
              <a:defRPr sz="2000">
                <a:solidFill>
                  <a:srgbClr val="009795"/>
                </a:solidFill>
              </a:defRPr>
            </a:lvl1pPr>
          </a:lstStyle>
          <a:p>
            <a:pPr marL="342900" indent="-342900">
              <a:buFont typeface="Wingdings" panose="05000000000000000000" pitchFamily="2" charset="2"/>
              <a:buChar char="ü"/>
            </a:pPr>
            <a:r>
              <a:rPr lang="es-CO"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Fondos de pantalla </a:t>
            </a:r>
          </a:p>
          <a:p>
            <a:pPr marL="342900" indent="-342900">
              <a:buFont typeface="Wingdings" panose="05000000000000000000" pitchFamily="2" charset="2"/>
              <a:buChar char="ü"/>
            </a:pPr>
            <a:r>
              <a:rPr lang="es-CO"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Carteleras </a:t>
            </a:r>
          </a:p>
          <a:p>
            <a:pPr marL="342900" indent="-342900">
              <a:buFont typeface="Wingdings" panose="05000000000000000000" pitchFamily="2" charset="2"/>
              <a:buChar char="ü"/>
            </a:pPr>
            <a:r>
              <a:rPr lang="es-CO"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Promos audiovisuales</a:t>
            </a:r>
          </a:p>
          <a:p>
            <a:pPr marL="342900" indent="-342900">
              <a:buFont typeface="Wingdings" panose="05000000000000000000" pitchFamily="2" charset="2"/>
              <a:buChar char="ü"/>
            </a:pPr>
            <a:r>
              <a:rPr lang="es-CO"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Boletines de prensa </a:t>
            </a:r>
          </a:p>
          <a:p>
            <a:pPr marL="342900" indent="-342900">
              <a:buFont typeface="Wingdings" panose="05000000000000000000" pitchFamily="2" charset="2"/>
              <a:buChar char="ü"/>
            </a:pPr>
            <a:r>
              <a:rPr lang="es-CO"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Redes sociales </a:t>
            </a:r>
          </a:p>
        </p:txBody>
      </p:sp>
    </p:spTree>
    <p:extLst>
      <p:ext uri="{BB962C8B-B14F-4D97-AF65-F5344CB8AC3E}">
        <p14:creationId xmlns:p14="http://schemas.microsoft.com/office/powerpoint/2010/main" val="131622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523F-58A5-A78F-9187-91D9DF02A25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5A67733-CEA4-CA37-FCBA-E3C8D8680669}"/>
              </a:ext>
            </a:extLst>
          </p:cNvPr>
          <p:cNvSpPr>
            <a:spLocks noGrp="1"/>
          </p:cNvSpPr>
          <p:nvPr>
            <p:ph type="title"/>
          </p:nvPr>
        </p:nvSpPr>
        <p:spPr>
          <a:xfrm>
            <a:off x="1726272" y="908488"/>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Público Objetivo</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EE6B04A0-D4E7-0E3F-AD34-06BB3070E8F9}"/>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2" name="Marcador de contenido 2">
            <a:extLst>
              <a:ext uri="{FF2B5EF4-FFF2-40B4-BE49-F238E27FC236}">
                <a16:creationId xmlns:a16="http://schemas.microsoft.com/office/drawing/2014/main" id="{A7B5C769-2AD6-6B41-6A8F-8FFBC6A3E045}"/>
              </a:ext>
            </a:extLst>
          </p:cNvPr>
          <p:cNvSpPr txBox="1">
            <a:spLocks/>
          </p:cNvSpPr>
          <p:nvPr/>
        </p:nvSpPr>
        <p:spPr>
          <a:xfrm>
            <a:off x="1386746" y="1573717"/>
            <a:ext cx="10155384" cy="4960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spcAft>
                <a:spcPts val="600"/>
              </a:spcAft>
            </a:pPr>
            <a:endParaRPr lang="es-CO" sz="1800" dirty="0">
              <a:solidFill>
                <a:srgbClr val="009795"/>
              </a:solidFill>
              <a:latin typeface="Arial Narrow" panose="020B0606020202030204" pitchFamily="34" charset="0"/>
            </a:endParaRPr>
          </a:p>
        </p:txBody>
      </p:sp>
      <p:sp>
        <p:nvSpPr>
          <p:cNvPr id="7" name="CuadroTexto 6">
            <a:extLst>
              <a:ext uri="{FF2B5EF4-FFF2-40B4-BE49-F238E27FC236}">
                <a16:creationId xmlns:a16="http://schemas.microsoft.com/office/drawing/2014/main" id="{EDB9F993-D52F-74BB-8154-262D215B25E5}"/>
              </a:ext>
            </a:extLst>
          </p:cNvPr>
          <p:cNvSpPr txBox="1"/>
          <p:nvPr/>
        </p:nvSpPr>
        <p:spPr>
          <a:xfrm>
            <a:off x="1726272" y="1859339"/>
            <a:ext cx="6238461" cy="3139321"/>
          </a:xfrm>
          <a:prstGeom prst="rect">
            <a:avLst/>
          </a:prstGeom>
          <a:noFill/>
        </p:spPr>
        <p:txBody>
          <a:bodyPr wrap="square">
            <a:spAutoFit/>
          </a:bodyPr>
          <a:lstStyle/>
          <a:p>
            <a:pPr marL="285750" indent="-285750">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Organizaciones sociales </a:t>
            </a:r>
          </a:p>
          <a:p>
            <a:pPr marL="285750" indent="-285750">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Población vulnerable (pueblos indígenas, afrodescendientes, entre otros) </a:t>
            </a:r>
          </a:p>
          <a:p>
            <a:pPr marL="285750" indent="-285750">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Niños, adolescentes y jóvenes </a:t>
            </a:r>
          </a:p>
          <a:p>
            <a:pPr marL="285750" indent="-285750">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organizaciones de personas en condición de discapacidad Adultos mayores</a:t>
            </a:r>
          </a:p>
          <a:p>
            <a:pPr marL="285750" indent="-285750">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Mujeres y hombres </a:t>
            </a:r>
          </a:p>
          <a:p>
            <a:pPr marL="285750" indent="-285750">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Medios de comunicación </a:t>
            </a:r>
          </a:p>
          <a:p>
            <a:pPr marL="285750" indent="-285750">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Corporaciones públicas de elección popular </a:t>
            </a:r>
          </a:p>
          <a:p>
            <a:pPr marL="285750" indent="-285750">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Otros niveles de gobierno: nacional, departamental y organismos de control</a:t>
            </a:r>
            <a:endParaRPr lang="es-CO"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10586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7D754-E2E4-57C8-EAC5-09CF3821DFC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E19472F-E409-3B02-0B2D-06DDEDA8BABB}"/>
              </a:ext>
            </a:extLst>
          </p:cNvPr>
          <p:cNvSpPr>
            <a:spLocks noGrp="1"/>
          </p:cNvSpPr>
          <p:nvPr>
            <p:ph type="title"/>
          </p:nvPr>
        </p:nvSpPr>
        <p:spPr>
          <a:xfrm>
            <a:off x="1726272" y="908488"/>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Mecanismos de Difusión e Interacción </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7CC041F0-8498-EF0A-B660-715E98168566}"/>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2" name="Marcador de contenido 2">
            <a:extLst>
              <a:ext uri="{FF2B5EF4-FFF2-40B4-BE49-F238E27FC236}">
                <a16:creationId xmlns:a16="http://schemas.microsoft.com/office/drawing/2014/main" id="{72150B7B-0CE3-4603-15D6-7ED7879A27E6}"/>
              </a:ext>
            </a:extLst>
          </p:cNvPr>
          <p:cNvSpPr txBox="1">
            <a:spLocks/>
          </p:cNvSpPr>
          <p:nvPr/>
        </p:nvSpPr>
        <p:spPr>
          <a:xfrm>
            <a:off x="1386746" y="1573717"/>
            <a:ext cx="10155384" cy="4960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spcAft>
                <a:spcPts val="600"/>
              </a:spcAft>
            </a:pPr>
            <a:endParaRPr lang="es-CO" sz="1800" dirty="0">
              <a:solidFill>
                <a:srgbClr val="009795"/>
              </a:solidFill>
              <a:latin typeface="Arial Narrow" panose="020B0606020202030204" pitchFamily="34" charset="0"/>
            </a:endParaRPr>
          </a:p>
        </p:txBody>
      </p:sp>
      <p:sp>
        <p:nvSpPr>
          <p:cNvPr id="5" name="CuadroTexto 4">
            <a:extLst>
              <a:ext uri="{FF2B5EF4-FFF2-40B4-BE49-F238E27FC236}">
                <a16:creationId xmlns:a16="http://schemas.microsoft.com/office/drawing/2014/main" id="{044B539E-58FC-ABF5-1BB7-F12DB79ABBD9}"/>
              </a:ext>
            </a:extLst>
          </p:cNvPr>
          <p:cNvSpPr txBox="1"/>
          <p:nvPr/>
        </p:nvSpPr>
        <p:spPr>
          <a:xfrm>
            <a:off x="795995" y="1733197"/>
            <a:ext cx="9829802" cy="5078313"/>
          </a:xfrm>
          <a:prstGeom prst="rect">
            <a:avLst/>
          </a:prstGeom>
          <a:noFill/>
        </p:spPr>
        <p:txBody>
          <a:bodyPr wrap="square" numCol="2">
            <a:spAutoFit/>
          </a:bodyPr>
          <a:lstStyle/>
          <a:p>
            <a:pPr marL="285750" indent="-285750" algn="just">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Desde el área de comunicaciones publica el informe de gestión en la pagina Web de la entidad </a:t>
            </a:r>
            <a:r>
              <a:rPr lang="es-ES" dirty="0">
                <a:latin typeface="Lato" panose="020F0502020204030203" pitchFamily="34" charset="0"/>
                <a:ea typeface="Lato" panose="020F0502020204030203" pitchFamily="34" charset="0"/>
                <a:cs typeface="Lato" panose="020F0502020204030203" pitchFamily="34" charset="0"/>
                <a:hlinkClick r:id="rId2"/>
              </a:rPr>
              <a:t>www.metroplus.gov.co</a:t>
            </a:r>
            <a:r>
              <a:rPr lang="es-ES" dirty="0">
                <a:latin typeface="Lato" panose="020F0502020204030203" pitchFamily="34" charset="0"/>
                <a:ea typeface="Lato" panose="020F0502020204030203" pitchFamily="34" charset="0"/>
                <a:cs typeface="Lato" panose="020F0502020204030203" pitchFamily="34" charset="0"/>
              </a:rPr>
              <a:t>.		</a:t>
            </a:r>
          </a:p>
          <a:p>
            <a:pPr marL="285750" indent="-285750" algn="just">
              <a:buClr>
                <a:srgbClr val="000000"/>
              </a:buClr>
              <a:buSzPct val="110000"/>
              <a:buFont typeface="Wingdings" panose="05000000000000000000" pitchFamily="2" charset="2"/>
              <a:buChar char="ü"/>
            </a:pPr>
            <a:endParaRPr lang="es-ES" dirty="0">
              <a:latin typeface="Lato" panose="020F0502020204030203" pitchFamily="34" charset="0"/>
              <a:ea typeface="Lato" panose="020F0502020204030203" pitchFamily="34" charset="0"/>
              <a:cs typeface="Lato" panose="020F0502020204030203" pitchFamily="34" charset="0"/>
            </a:endParaRPr>
          </a:p>
          <a:p>
            <a:pPr marL="285750" indent="-285750" algn="just">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Realización de encuesta sobre temas que quiera conocer la ciudadanía, a través de banner publicados en el sitio web de la entidad.                                                                  </a:t>
            </a:r>
          </a:p>
          <a:p>
            <a:pPr marL="285750" indent="-285750" algn="just">
              <a:buClr>
                <a:srgbClr val="000000"/>
              </a:buClr>
              <a:buSzPct val="110000"/>
              <a:buFont typeface="Wingdings" panose="05000000000000000000" pitchFamily="2" charset="2"/>
              <a:buChar char="ü"/>
            </a:pPr>
            <a:endParaRPr lang="es-ES" dirty="0">
              <a:latin typeface="Lato" panose="020F0502020204030203" pitchFamily="34" charset="0"/>
              <a:ea typeface="Lato" panose="020F0502020204030203" pitchFamily="34" charset="0"/>
              <a:cs typeface="Lato" panose="020F0502020204030203" pitchFamily="34" charset="0"/>
            </a:endParaRPr>
          </a:p>
          <a:p>
            <a:pPr marL="285750" indent="-285750" algn="just">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Difusión del boletín de prensa de la rendición de cuentas a través de los medios de comunicación locales, regionales y nacionales. </a:t>
            </a:r>
          </a:p>
          <a:p>
            <a:pPr marL="742950" lvl="1" indent="-285750" algn="just">
              <a:buClr>
                <a:srgbClr val="000000"/>
              </a:buClr>
              <a:buSzPct val="110000"/>
              <a:buFont typeface="Wingdings" panose="05000000000000000000" pitchFamily="2" charset="2"/>
              <a:buChar char="ü"/>
            </a:pPr>
            <a:endParaRPr lang="es-ES" dirty="0">
              <a:latin typeface="Lato" panose="020F0502020204030203" pitchFamily="34" charset="0"/>
              <a:ea typeface="Lato" panose="020F0502020204030203" pitchFamily="34" charset="0"/>
              <a:cs typeface="Lato" panose="020F0502020204030203" pitchFamily="34" charset="0"/>
            </a:endParaRPr>
          </a:p>
          <a:p>
            <a:pPr marL="285750" indent="-285750" algn="just">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El área de Comunicaciones presenta el  evento, realiza las fotografías y graba las notas para ser difundidas en las rede sociales oficiales.</a:t>
            </a:r>
          </a:p>
          <a:p>
            <a:pPr marL="285750" indent="-285750" algn="just">
              <a:buClr>
                <a:srgbClr val="000000"/>
              </a:buClr>
              <a:buSzPct val="110000"/>
              <a:buFont typeface="Wingdings" panose="05000000000000000000" pitchFamily="2" charset="2"/>
              <a:buChar char="ü"/>
            </a:pPr>
            <a:endParaRPr lang="es-ES" dirty="0">
              <a:latin typeface="Lato" panose="020F0502020204030203" pitchFamily="34" charset="0"/>
              <a:ea typeface="Lato" panose="020F0502020204030203" pitchFamily="34" charset="0"/>
              <a:cs typeface="Lato" panose="020F0502020204030203" pitchFamily="34" charset="0"/>
            </a:endParaRPr>
          </a:p>
          <a:p>
            <a:pPr marL="742950" lvl="1" indent="-285750" algn="just">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El encargado de Planeación o quien haga sus veces consolida las inquietudes de la comunidad para ser respondidas en los términos de ley. </a:t>
            </a:r>
          </a:p>
          <a:p>
            <a:pPr marL="285750" indent="-285750" algn="just">
              <a:buClr>
                <a:srgbClr val="000000"/>
              </a:buClr>
              <a:buSzPct val="110000"/>
              <a:buFont typeface="Wingdings" panose="05000000000000000000" pitchFamily="2" charset="2"/>
              <a:buChar char="ü"/>
            </a:pPr>
            <a:endParaRPr lang="es-ES" dirty="0">
              <a:latin typeface="Lato" panose="020F0502020204030203" pitchFamily="34" charset="0"/>
              <a:ea typeface="Lato" panose="020F0502020204030203" pitchFamily="34" charset="0"/>
              <a:cs typeface="Lato" panose="020F0502020204030203" pitchFamily="34" charset="0"/>
            </a:endParaRPr>
          </a:p>
          <a:p>
            <a:pPr marL="742950" lvl="1" indent="-285750" algn="just">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El encargado de Planeación o quien haga sus veces entrega el formato de evaluación antes de terminar el evento.</a:t>
            </a:r>
          </a:p>
          <a:p>
            <a:pPr lvl="1" algn="just">
              <a:buClr>
                <a:srgbClr val="000000"/>
              </a:buClr>
              <a:buSzPct val="110000"/>
            </a:pPr>
            <a:endParaRPr lang="es-ES" dirty="0">
              <a:latin typeface="Lato" panose="020F0502020204030203" pitchFamily="34" charset="0"/>
              <a:ea typeface="Lato" panose="020F0502020204030203" pitchFamily="34" charset="0"/>
              <a:cs typeface="Lato" panose="020F0502020204030203" pitchFamily="34" charset="0"/>
            </a:endParaRPr>
          </a:p>
          <a:p>
            <a:pPr marL="742950" lvl="1" indent="-285750" algn="just">
              <a:buClr>
                <a:srgbClr val="000000"/>
              </a:buClr>
              <a:buSzPct val="110000"/>
              <a:buFont typeface="Wingdings" panose="05000000000000000000" pitchFamily="2" charset="2"/>
              <a:buChar char="ü"/>
            </a:pPr>
            <a:r>
              <a:rPr lang="es-ES" dirty="0">
                <a:latin typeface="Lato" panose="020F0502020204030203" pitchFamily="34" charset="0"/>
                <a:ea typeface="Lato" panose="020F0502020204030203" pitchFamily="34" charset="0"/>
                <a:cs typeface="Lato" panose="020F0502020204030203" pitchFamily="34" charset="0"/>
              </a:rPr>
              <a:t>Publicación del informe de evaluación de rendición de cuentas, Publicación  	de respuestas a las preguntas e   inquietudes de la ciudadanía.</a:t>
            </a:r>
          </a:p>
          <a:p>
            <a:pPr marL="742950" lvl="1" indent="-285750" algn="just">
              <a:buClr>
                <a:srgbClr val="000000"/>
              </a:buClr>
              <a:buSzPct val="110000"/>
              <a:buFont typeface="Wingdings" panose="05000000000000000000" pitchFamily="2" charset="2"/>
              <a:buChar char="ü"/>
            </a:pPr>
            <a:endParaRPr lang="es-ES" dirty="0">
              <a:latin typeface="Lato" panose="020F0502020204030203" pitchFamily="34" charset="0"/>
              <a:ea typeface="Lato" panose="020F0502020204030203" pitchFamily="34" charset="0"/>
              <a:cs typeface="Lato" panose="020F0502020204030203" pitchFamily="34" charset="0"/>
            </a:endParaRPr>
          </a:p>
          <a:p>
            <a:pPr algn="just">
              <a:buClr>
                <a:srgbClr val="000000"/>
              </a:buClr>
              <a:buSzPct val="110000"/>
            </a:pPr>
            <a:endParaRPr lang="es-ES" dirty="0">
              <a:latin typeface="Lato" panose="020F0502020204030203" pitchFamily="34" charset="0"/>
              <a:ea typeface="Lato" panose="020F0502020204030203" pitchFamily="34" charset="0"/>
              <a:cs typeface="Lato" panose="020F0502020204030203" pitchFamily="34" charset="0"/>
            </a:endParaRPr>
          </a:p>
          <a:p>
            <a:pPr algn="just">
              <a:buClr>
                <a:srgbClr val="000000"/>
              </a:buClr>
              <a:buSzPct val="110000"/>
            </a:pPr>
            <a:r>
              <a:rPr lang="es-ES" dirty="0">
                <a:latin typeface="Lato" panose="020F0502020204030203" pitchFamily="34" charset="0"/>
                <a:ea typeface="Lato" panose="020F0502020204030203" pitchFamily="34" charset="0"/>
                <a:cs typeface="Lato" panose="020F0502020204030203" pitchFamily="34" charset="0"/>
              </a:rPr>
              <a:t>	</a:t>
            </a:r>
            <a:endParaRPr lang="es-CO" dirty="0"/>
          </a:p>
          <a:p>
            <a:endParaRPr lang="es-ES" dirty="0"/>
          </a:p>
        </p:txBody>
      </p:sp>
    </p:spTree>
    <p:extLst>
      <p:ext uri="{BB962C8B-B14F-4D97-AF65-F5344CB8AC3E}">
        <p14:creationId xmlns:p14="http://schemas.microsoft.com/office/powerpoint/2010/main" val="185083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2A389-8F22-0939-7E77-124B941498B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C7527D9E-14AD-DE70-F54A-D8333B9A632B}"/>
              </a:ext>
            </a:extLst>
          </p:cNvPr>
          <p:cNvSpPr>
            <a:spLocks noGrp="1"/>
          </p:cNvSpPr>
          <p:nvPr>
            <p:ph type="title"/>
          </p:nvPr>
        </p:nvSpPr>
        <p:spPr>
          <a:xfrm>
            <a:off x="1694902" y="765677"/>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Marco Normativo</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623C150B-1142-9B6C-E75D-A8D7C36C05F9}"/>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2" name="Marcador de contenido 2">
            <a:extLst>
              <a:ext uri="{FF2B5EF4-FFF2-40B4-BE49-F238E27FC236}">
                <a16:creationId xmlns:a16="http://schemas.microsoft.com/office/drawing/2014/main" id="{5C362A65-2289-3616-2EA5-1FF089A9D377}"/>
              </a:ext>
            </a:extLst>
          </p:cNvPr>
          <p:cNvSpPr txBox="1">
            <a:spLocks/>
          </p:cNvSpPr>
          <p:nvPr/>
        </p:nvSpPr>
        <p:spPr>
          <a:xfrm>
            <a:off x="1386746" y="1573717"/>
            <a:ext cx="10155384" cy="49607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a:p>
            <a:pPr algn="just">
              <a:lnSpc>
                <a:spcPct val="150000"/>
              </a:lnSpc>
              <a:spcAft>
                <a:spcPts val="600"/>
              </a:spcAft>
            </a:pPr>
            <a:endParaRPr lang="es-CO" sz="1800" dirty="0">
              <a:solidFill>
                <a:srgbClr val="009795"/>
              </a:solidFill>
              <a:latin typeface="Arial Narrow" panose="020B0606020202030204" pitchFamily="34" charset="0"/>
            </a:endParaRPr>
          </a:p>
        </p:txBody>
      </p:sp>
      <p:sp>
        <p:nvSpPr>
          <p:cNvPr id="6" name="Marcador de contenido 2">
            <a:extLst>
              <a:ext uri="{FF2B5EF4-FFF2-40B4-BE49-F238E27FC236}">
                <a16:creationId xmlns:a16="http://schemas.microsoft.com/office/drawing/2014/main" id="{0F69857C-9D6E-DD8F-59FE-09C6DE5FC2F0}"/>
              </a:ext>
            </a:extLst>
          </p:cNvPr>
          <p:cNvSpPr txBox="1">
            <a:spLocks/>
          </p:cNvSpPr>
          <p:nvPr/>
        </p:nvSpPr>
        <p:spPr>
          <a:xfrm>
            <a:off x="749877" y="1573717"/>
            <a:ext cx="10692246" cy="5161776"/>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s-ES" sz="1200" b="1" dirty="0">
                <a:latin typeface="Lato" panose="020F0502020204030203" pitchFamily="34" charset="0"/>
                <a:ea typeface="Lato" panose="020F0502020204030203" pitchFamily="34" charset="0"/>
                <a:cs typeface="Lato" panose="020F0502020204030203" pitchFamily="34" charset="0"/>
              </a:rPr>
              <a:t>Leyes y normas principales:</a:t>
            </a:r>
            <a:endParaRPr lang="es-ES" sz="1200" dirty="0">
              <a:latin typeface="Lato" panose="020F0502020204030203" pitchFamily="34" charset="0"/>
              <a:ea typeface="Lato" panose="020F0502020204030203" pitchFamily="34" charset="0"/>
              <a:cs typeface="Lato" panose="020F0502020204030203" pitchFamily="34" charset="0"/>
            </a:endParaRP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Ley 489 de 1998. Organización y funcionamiento de la Administración Pública.</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Ley 594 de 2000. General de Archivos.</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Ley 734 de 2002. Código Disciplinario Único.</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Ley 850 de 2003. Veedurías Ciudadanas.</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Ley 962 de 2005. Racionalización de trámites y procedimientos administrativos.</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Ley 1437 de 2011. Código de Procedimiento Administrativo y Contencioso Administrativo.</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Ley 1474 de 2011. Estatuto Anticorrupción.</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Ley 1712 de 2014. Transparencia y Derecho de Acceso a la Información Pública.</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Ley 1757 de 2015. Participación democrática y rendición de cuentas.</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Ley 1955 de 2019. Plan Nacional de Desarrollo.</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Ley 2051 de 2020. Participación ciudadana en la gestión pública.</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Ley 2195 de 2022. Transparencia, prevención y lucha contra la corrupción.</a:t>
            </a:r>
          </a:p>
          <a:p>
            <a:pPr marL="0" indent="0">
              <a:lnSpc>
                <a:spcPct val="100000"/>
              </a:lnSpc>
              <a:spcBef>
                <a:spcPts val="600"/>
              </a:spcBef>
              <a:buNone/>
            </a:pPr>
            <a:r>
              <a:rPr lang="es-ES" sz="1200" b="1" dirty="0">
                <a:latin typeface="Lato" panose="020F0502020204030203" pitchFamily="34" charset="0"/>
                <a:ea typeface="Lato" panose="020F0502020204030203" pitchFamily="34" charset="0"/>
                <a:cs typeface="Lato" panose="020F0502020204030203" pitchFamily="34" charset="0"/>
              </a:rPr>
              <a:t>Decretos y reglamentación:</a:t>
            </a:r>
            <a:endParaRPr lang="es-ES" sz="1200" dirty="0">
              <a:latin typeface="Lato" panose="020F0502020204030203" pitchFamily="34" charset="0"/>
              <a:ea typeface="Lato" panose="020F0502020204030203" pitchFamily="34" charset="0"/>
              <a:cs typeface="Lato" panose="020F0502020204030203" pitchFamily="34" charset="0"/>
            </a:endParaRP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Decreto 3851 de 2006. Sistema de aseguramiento de la calidad de la información básica colombiana.</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Decreto 1082 de 2015. Único reglamentario sectorial en planeación y MIPG.</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Decreto 415 de 2016. Fortalecimiento institucional en TIC.</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Decreto 124 de 2016. Estrategias de lucha contra la corrupción y atención al ciudadano.</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Decreto 270 de 2017. Participación ciudadana en elaboración de proyectos de regulación.</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Decreto 1499 de 2017. Actualización del MIPG y políticas de gestión y desempeño.</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Decreto 230 de 2021. Sistema Nacional de Rendición de Cuentas.</a:t>
            </a:r>
          </a:p>
          <a:p>
            <a:pPr marL="0" indent="0">
              <a:lnSpc>
                <a:spcPct val="100000"/>
              </a:lnSpc>
              <a:spcBef>
                <a:spcPts val="600"/>
              </a:spcBef>
              <a:buNone/>
            </a:pPr>
            <a:r>
              <a:rPr lang="es-ES" sz="1200" b="1" dirty="0">
                <a:latin typeface="Lato" panose="020F0502020204030203" pitchFamily="34" charset="0"/>
                <a:ea typeface="Lato" panose="020F0502020204030203" pitchFamily="34" charset="0"/>
                <a:cs typeface="Lato" panose="020F0502020204030203" pitchFamily="34" charset="0"/>
              </a:rPr>
              <a:t>Lineamientos institucionales:</a:t>
            </a:r>
            <a:endParaRPr lang="es-ES" sz="1200" dirty="0">
              <a:latin typeface="Lato" panose="020F0502020204030203" pitchFamily="34" charset="0"/>
              <a:ea typeface="Lato" panose="020F0502020204030203" pitchFamily="34" charset="0"/>
              <a:cs typeface="Lato" panose="020F0502020204030203" pitchFamily="34" charset="0"/>
            </a:endParaRP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Manual Único de Rendición de Cuentas (MURC) vigente.</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Plan Anticorrupción y de Atención al Ciudadano institucional vigente.</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Direccionamiento Estratégico 2018 – 2028.</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Plan Estratégico Institucional 2022 – 2025.</a:t>
            </a:r>
          </a:p>
          <a:p>
            <a:pPr>
              <a:lnSpc>
                <a:spcPct val="100000"/>
              </a:lnSpc>
              <a:spcBef>
                <a:spcPts val="600"/>
              </a:spcBef>
            </a:pPr>
            <a:r>
              <a:rPr lang="es-ES" sz="1200" dirty="0">
                <a:latin typeface="Lato" panose="020F0502020204030203" pitchFamily="34" charset="0"/>
                <a:ea typeface="Lato" panose="020F0502020204030203" pitchFamily="34" charset="0"/>
                <a:cs typeface="Lato" panose="020F0502020204030203" pitchFamily="34" charset="0"/>
              </a:rPr>
              <a:t>Lineamientos del CONPES 3654 de 2010 sobre rendición de cuentas y participación ciudadana.</a:t>
            </a:r>
          </a:p>
          <a:p>
            <a:pPr marL="324000">
              <a:lnSpc>
                <a:spcPct val="100000"/>
              </a:lnSpc>
              <a:spcBef>
                <a:spcPts val="600"/>
              </a:spcBef>
            </a:pPr>
            <a:endParaRPr lang="es-CO" sz="1400" dirty="0">
              <a:solidFill>
                <a:srgbClr val="00758D"/>
              </a:solidFill>
            </a:endParaRPr>
          </a:p>
        </p:txBody>
      </p:sp>
    </p:spTree>
    <p:extLst>
      <p:ext uri="{BB962C8B-B14F-4D97-AF65-F5344CB8AC3E}">
        <p14:creationId xmlns:p14="http://schemas.microsoft.com/office/powerpoint/2010/main" val="230532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31" t="980"/>
          <a:stretch/>
        </p:blipFill>
        <p:spPr>
          <a:xfrm>
            <a:off x="1" y="-207078"/>
            <a:ext cx="12191999" cy="7065078"/>
          </a:xfrm>
          <a:prstGeom prst="rect">
            <a:avLst/>
          </a:prstGeom>
        </p:spPr>
      </p:pic>
      <p:sp>
        <p:nvSpPr>
          <p:cNvPr id="3" name="Rectángulo 2"/>
          <p:cNvSpPr/>
          <p:nvPr/>
        </p:nvSpPr>
        <p:spPr>
          <a:xfrm>
            <a:off x="1100944" y="3707561"/>
            <a:ext cx="1027391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Metroplús S.A.</a:t>
            </a:r>
            <a:endParaRPr kumimoji="0" lang="es-CO" sz="54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Rectángulo 5">
            <a:extLst>
              <a:ext uri="{FF2B5EF4-FFF2-40B4-BE49-F238E27FC236}">
                <a16:creationId xmlns:a16="http://schemas.microsoft.com/office/drawing/2014/main" id="{90D3D295-E482-49AF-8224-C2A15C135B85}"/>
              </a:ext>
            </a:extLst>
          </p:cNvPr>
          <p:cNvSpPr/>
          <p:nvPr/>
        </p:nvSpPr>
        <p:spPr>
          <a:xfrm>
            <a:off x="1100944" y="845239"/>
            <a:ext cx="9990112"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b="1" dirty="0">
                <a:solidFill>
                  <a:prstClr val="white"/>
                </a:solidFill>
                <a:latin typeface="Lato" panose="020F0502020204030203" pitchFamily="34" charset="0"/>
                <a:ea typeface="Lato" panose="020F0502020204030203" pitchFamily="34" charset="0"/>
                <a:cs typeface="Lato" panose="020F0502020204030203" pitchFamily="34" charset="0"/>
              </a:rPr>
              <a:t>ESTRATEGIA DE</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6000" b="1" dirty="0">
                <a:solidFill>
                  <a:prstClr val="white"/>
                </a:solidFill>
                <a:latin typeface="Lato" panose="020F0502020204030203" pitchFamily="34" charset="0"/>
                <a:ea typeface="Lato" panose="020F0502020204030203" pitchFamily="34" charset="0"/>
                <a:cs typeface="Lato" panose="020F0502020204030203" pitchFamily="34" charset="0"/>
              </a:rPr>
              <a:t> RENDICIÓN DE CUENTAS 2025</a:t>
            </a:r>
          </a:p>
        </p:txBody>
      </p:sp>
    </p:spTree>
    <p:extLst>
      <p:ext uri="{BB962C8B-B14F-4D97-AF65-F5344CB8AC3E}">
        <p14:creationId xmlns:p14="http://schemas.microsoft.com/office/powerpoint/2010/main" val="142989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01980-08DE-762F-F57A-5BDC8867708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D93837B-D2D0-81C0-DDB6-1AB626F7A0B6}"/>
              </a:ext>
            </a:extLst>
          </p:cNvPr>
          <p:cNvSpPr>
            <a:spLocks noGrp="1"/>
          </p:cNvSpPr>
          <p:nvPr>
            <p:ph type="title"/>
          </p:nvPr>
        </p:nvSpPr>
        <p:spPr>
          <a:xfrm>
            <a:off x="878541" y="757603"/>
            <a:ext cx="10300751" cy="808040"/>
          </a:xfrm>
        </p:spPr>
        <p:txBody>
          <a:bodyPr>
            <a:normAutofit/>
          </a:bodyPr>
          <a:lstStyle/>
          <a:p>
            <a:pPr algn="ctr"/>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INTRODUCCIÓN</a:t>
            </a:r>
          </a:p>
        </p:txBody>
      </p:sp>
      <p:sp>
        <p:nvSpPr>
          <p:cNvPr id="3" name="Marcador de contenido 2">
            <a:extLst>
              <a:ext uri="{FF2B5EF4-FFF2-40B4-BE49-F238E27FC236}">
                <a16:creationId xmlns:a16="http://schemas.microsoft.com/office/drawing/2014/main" id="{953CF517-239A-A924-605E-80915757C54F}"/>
              </a:ext>
            </a:extLst>
          </p:cNvPr>
          <p:cNvSpPr txBox="1">
            <a:spLocks/>
          </p:cNvSpPr>
          <p:nvPr/>
        </p:nvSpPr>
        <p:spPr>
          <a:xfrm>
            <a:off x="1378634" y="1883206"/>
            <a:ext cx="9340948" cy="4217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En cumplimiento de lo establecido en la Ley 1757 de 2015, conocida como el </a:t>
            </a:r>
            <a:r>
              <a:rPr lang="es-ES" sz="1800" i="1"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Estatuto de Participación Ciudadana</a:t>
            </a: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 que define la rendición de cuentas como una obligación permanente de las entidades y servidores públicos, Metroplús S.A. reafirma su compromiso con la transparencia, la participación ciudadana y la gestión responsable de lo público.</a:t>
            </a:r>
          </a:p>
          <a:p>
            <a:pPr marL="0" indent="0" algn="just">
              <a:buNone/>
            </a:pP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A través de este proceso, la entidad busca garantizar que la ciudadanía conozca de manera clara y directa los resultados de la gestión institucional durante la vigencia 2025, presentados por la Gerente General, Katherine Manco Quiroz, en ejercicio del principio de responsabilidad frente al uso de los recursos y la ejecución de las acciones misionales.</a:t>
            </a:r>
          </a:p>
          <a:p>
            <a:pPr marL="0" indent="0" algn="just">
              <a:buNone/>
            </a:pPr>
            <a:r>
              <a:rPr lang="es-ES" sz="1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El ejercicio de rendición de cuentas de Metroplús S.A. tiene como propósito fortalecer los derechos constitucionales de la comunidad, en particular los derechos a la información, la participación y el control social sobre la gestión pública. De esta manera, se promueve una cultura organizacional basada en la transparencia, el diálogo con la ciudadanía y la mejora continua de los procesos institucionales.</a:t>
            </a:r>
          </a:p>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Tree>
    <p:extLst>
      <p:ext uri="{BB962C8B-B14F-4D97-AF65-F5344CB8AC3E}">
        <p14:creationId xmlns:p14="http://schemas.microsoft.com/office/powerpoint/2010/main" val="380502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04F7C-1E88-6FFF-0761-E6CE83F9C14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609B430-4071-F7B8-C95B-817411B542E0}"/>
              </a:ext>
            </a:extLst>
          </p:cNvPr>
          <p:cNvSpPr>
            <a:spLocks noGrp="1"/>
          </p:cNvSpPr>
          <p:nvPr>
            <p:ph type="title"/>
          </p:nvPr>
        </p:nvSpPr>
        <p:spPr>
          <a:xfrm>
            <a:off x="878541" y="757603"/>
            <a:ext cx="10300751" cy="808040"/>
          </a:xfrm>
        </p:spPr>
        <p:txBody>
          <a:bodyPr>
            <a:normAutofit/>
          </a:bodyPr>
          <a:lstStyle/>
          <a:p>
            <a:pPr algn="ctr"/>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ESTRATEGIA RENDICIÓN DE CUENTAS</a:t>
            </a:r>
          </a:p>
        </p:txBody>
      </p:sp>
      <p:sp>
        <p:nvSpPr>
          <p:cNvPr id="2" name="Marcador de contenido 2">
            <a:extLst>
              <a:ext uri="{FF2B5EF4-FFF2-40B4-BE49-F238E27FC236}">
                <a16:creationId xmlns:a16="http://schemas.microsoft.com/office/drawing/2014/main" id="{41748001-0990-DF06-5D8E-B7ED80C1AA13}"/>
              </a:ext>
            </a:extLst>
          </p:cNvPr>
          <p:cNvSpPr txBox="1">
            <a:spLocks/>
          </p:cNvSpPr>
          <p:nvPr/>
        </p:nvSpPr>
        <p:spPr>
          <a:xfrm>
            <a:off x="1249414" y="1565581"/>
            <a:ext cx="9693172" cy="45038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 continuación, se presenta la Estrategia de Rendición de Cuentas de Metroplús S.A. para la vigencia 2025, la cual se desarrolla con base en los lineamientos establecidos en el Manual Único de Rendición de Cuentas –versión vigente–, el Documento CONPES 3654 de 2010, el Modelo Integrado de Planeación y Gestión (MIPG) y las orientaciones del Departamento Administrativo de la Función Pública (DAFP).</a:t>
            </a:r>
          </a:p>
          <a:p>
            <a:pPr marL="0" indent="0" algn="just">
              <a:buNone/>
            </a:pPr>
            <a:r>
              <a:rPr lang="es-ES" sz="18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La formulación y ejecución de esta estrategia se estructura en cinco etapas que permiten garantizar el cumplimiento del principio de transparencia, el fortalecimiento del diálogo con la ciudadanía y la consolidación de una gestión pública abierta y responsable.</a:t>
            </a:r>
          </a:p>
          <a:p>
            <a:pPr marL="0" indent="0" algn="just">
              <a:buNone/>
            </a:pPr>
            <a:endParaRPr lang="es-CO" sz="1800" dirty="0">
              <a:solidFill>
                <a:srgbClr val="009795"/>
              </a:solidFill>
            </a:endParaRPr>
          </a:p>
        </p:txBody>
      </p:sp>
      <p:pic>
        <p:nvPicPr>
          <p:cNvPr id="5" name="Imagen 4">
            <a:extLst>
              <a:ext uri="{FF2B5EF4-FFF2-40B4-BE49-F238E27FC236}">
                <a16:creationId xmlns:a16="http://schemas.microsoft.com/office/drawing/2014/main" id="{05FBE120-4045-9671-235F-93BC7C8B2639}"/>
              </a:ext>
            </a:extLst>
          </p:cNvPr>
          <p:cNvPicPr>
            <a:picLocks noChangeAspect="1"/>
          </p:cNvPicPr>
          <p:nvPr/>
        </p:nvPicPr>
        <p:blipFill>
          <a:blip r:embed="rId2"/>
          <a:stretch>
            <a:fillRect/>
          </a:stretch>
        </p:blipFill>
        <p:spPr>
          <a:xfrm>
            <a:off x="1623646" y="4076421"/>
            <a:ext cx="8382000" cy="2181225"/>
          </a:xfrm>
          <a:prstGeom prst="rect">
            <a:avLst/>
          </a:prstGeom>
        </p:spPr>
      </p:pic>
    </p:spTree>
    <p:extLst>
      <p:ext uri="{BB962C8B-B14F-4D97-AF65-F5344CB8AC3E}">
        <p14:creationId xmlns:p14="http://schemas.microsoft.com/office/powerpoint/2010/main" val="3931914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6D3F6-3B57-82A5-FDBD-CCC3EEE42A1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4C2E3E2-958A-1B7E-BD0B-5F5431BE5F26}"/>
              </a:ext>
            </a:extLst>
          </p:cNvPr>
          <p:cNvSpPr>
            <a:spLocks noGrp="1"/>
          </p:cNvSpPr>
          <p:nvPr>
            <p:ph type="title"/>
          </p:nvPr>
        </p:nvSpPr>
        <p:spPr>
          <a:xfrm>
            <a:off x="1697501" y="765677"/>
            <a:ext cx="10300751"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Reto del proceso de Rendición de Cuentas </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760712E4-6D34-BBC7-381E-EF7328CD918B}"/>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dirty="0">
                <a:latin typeface="Lato" panose="020F0502020204030203" pitchFamily="34" charset="0"/>
                <a:ea typeface="Lato" panose="020F0502020204030203" pitchFamily="34" charset="0"/>
                <a:cs typeface="Lato" panose="020F0502020204030203" pitchFamily="34" charset="0"/>
              </a:rPr>
              <a:t>El principal reto para la vigencia 2025 consiste en fortalecer de manera continua el proceso de Rendición Pública de Cuentas de Metroplús S.A., incrementando su nivel de madurez y efectividad conforme a los lineamientos establecidos en el Manual Único de Rendición de Cuentas – MURC, versión 2, emitido por el Departamento Administrativo de la Función Pública (DAFP).</a:t>
            </a:r>
          </a:p>
          <a:p>
            <a:pPr algn="just"/>
            <a:r>
              <a:rPr lang="es-ES" sz="1800" dirty="0">
                <a:latin typeface="Lato" panose="020F0502020204030203" pitchFamily="34" charset="0"/>
                <a:ea typeface="Lato" panose="020F0502020204030203" pitchFamily="34" charset="0"/>
                <a:cs typeface="Lato" panose="020F0502020204030203" pitchFamily="34" charset="0"/>
              </a:rPr>
              <a:t>Este reto implica consolidar una gestión institucional más transparente, participativa y orientada a resultados, que promueva el diálogo permanente con la ciudadanía y facilite el ejercicio del control social sobre la gestión pública de la entidad.</a:t>
            </a:r>
          </a:p>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2" name="Título 3">
            <a:extLst>
              <a:ext uri="{FF2B5EF4-FFF2-40B4-BE49-F238E27FC236}">
                <a16:creationId xmlns:a16="http://schemas.microsoft.com/office/drawing/2014/main" id="{38C2C153-D317-0F2B-61F6-D5E70037475D}"/>
              </a:ext>
            </a:extLst>
          </p:cNvPr>
          <p:cNvSpPr txBox="1">
            <a:spLocks/>
          </p:cNvSpPr>
          <p:nvPr/>
        </p:nvSpPr>
        <p:spPr>
          <a:xfrm>
            <a:off x="1697501" y="4274498"/>
            <a:ext cx="10038155" cy="808040"/>
          </a:xfrm>
          <a:prstGeom prst="rect">
            <a:avLst/>
          </a:prstGeom>
          <a:noFill/>
          <a:ln>
            <a:noFill/>
          </a:ln>
        </p:spPr>
        <p:txBody>
          <a:bodyPr spcFirstLastPara="1" vert="horz" wrap="square" lIns="91425" tIns="45700" rIns="91425" bIns="45700" rtlCol="0" anchor="ctr" anchorCtr="0">
            <a:normAutofit/>
          </a:bodyPr>
          <a:lstStyle>
            <a:lvl1pPr lvl="0" algn="l" defTabSz="914400" rtl="0" eaLnBrk="1" latinLnBrk="0" hangingPunct="1">
              <a:lnSpc>
                <a:spcPct val="90000"/>
              </a:lnSpc>
              <a:spcBef>
                <a:spcPts val="0"/>
              </a:spcBef>
              <a:spcAft>
                <a:spcPts val="0"/>
              </a:spcAft>
              <a:buClr>
                <a:srgbClr val="146D84"/>
              </a:buClr>
              <a:buSzPts val="2400"/>
              <a:buFont typeface="Calibri"/>
              <a:buNone/>
              <a:defRPr sz="3200" b="1" kern="1200">
                <a:solidFill>
                  <a:srgbClr val="146D8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Plazo o periodo  de la estrategia</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5" name="Rectángulo 4">
            <a:extLst>
              <a:ext uri="{FF2B5EF4-FFF2-40B4-BE49-F238E27FC236}">
                <a16:creationId xmlns:a16="http://schemas.microsoft.com/office/drawing/2014/main" id="{458142A2-F3C7-E43C-3596-58C8DB631565}"/>
              </a:ext>
            </a:extLst>
          </p:cNvPr>
          <p:cNvSpPr/>
          <p:nvPr/>
        </p:nvSpPr>
        <p:spPr>
          <a:xfrm>
            <a:off x="1697501" y="5284283"/>
            <a:ext cx="8563377" cy="646331"/>
          </a:xfrm>
          <a:prstGeom prst="rect">
            <a:avLst/>
          </a:prstGeom>
          <a:noFill/>
        </p:spPr>
        <p:txBody>
          <a:bodyPr wrap="square">
            <a:spAutoFit/>
          </a:bodyPr>
          <a:lstStyle/>
          <a:p>
            <a:pPr algn="just"/>
            <a:r>
              <a:rPr lang="es-CO" dirty="0">
                <a:latin typeface="Lato" panose="020F0502020204030203" pitchFamily="34" charset="0"/>
                <a:ea typeface="Lato" panose="020F0502020204030203" pitchFamily="34" charset="0"/>
                <a:cs typeface="Lato" panose="020F0502020204030203" pitchFamily="34" charset="0"/>
              </a:rPr>
              <a:t>Desde el 1 de enero hasta el 31 de diciembre 2025.</a:t>
            </a:r>
          </a:p>
          <a:p>
            <a:pPr algn="just"/>
            <a:r>
              <a:rPr lang="es-CO" dirty="0">
                <a:latin typeface="Lato" panose="020F0502020204030203" pitchFamily="34" charset="0"/>
                <a:ea typeface="Lato" panose="020F0502020204030203" pitchFamily="34" charset="0"/>
                <a:cs typeface="Lato" panose="020F0502020204030203" pitchFamily="34" charset="0"/>
              </a:rPr>
              <a:t>Siendo la rendición de cuentas un proceso constante en la entidad </a:t>
            </a:r>
          </a:p>
        </p:txBody>
      </p:sp>
    </p:spTree>
    <p:extLst>
      <p:ext uri="{BB962C8B-B14F-4D97-AF65-F5344CB8AC3E}">
        <p14:creationId xmlns:p14="http://schemas.microsoft.com/office/powerpoint/2010/main" val="299324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77791-2BC3-6AD7-C283-9DA4A3D823B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5F65146-1255-C87A-0628-92CF947DD122}"/>
              </a:ext>
            </a:extLst>
          </p:cNvPr>
          <p:cNvSpPr>
            <a:spLocks noGrp="1"/>
          </p:cNvSpPr>
          <p:nvPr>
            <p:ph type="title"/>
          </p:nvPr>
        </p:nvSpPr>
        <p:spPr>
          <a:xfrm>
            <a:off x="1615938" y="864151"/>
            <a:ext cx="3380936"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Objetivo General </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6" name="CuadroTexto 5">
            <a:extLst>
              <a:ext uri="{FF2B5EF4-FFF2-40B4-BE49-F238E27FC236}">
                <a16:creationId xmlns:a16="http://schemas.microsoft.com/office/drawing/2014/main" id="{8FD4CB5B-7C3F-B4C8-7423-EB7C261DA5AB}"/>
              </a:ext>
            </a:extLst>
          </p:cNvPr>
          <p:cNvSpPr txBox="1"/>
          <p:nvPr/>
        </p:nvSpPr>
        <p:spPr>
          <a:xfrm>
            <a:off x="1517464" y="1573717"/>
            <a:ext cx="4686388" cy="5206554"/>
          </a:xfrm>
          <a:prstGeom prst="rect">
            <a:avLst/>
          </a:prstGeom>
          <a:noFill/>
        </p:spPr>
        <p:txBody>
          <a:bodyPr wrap="square">
            <a:spAutoFit/>
          </a:bodyPr>
          <a:lstStyle/>
          <a:p>
            <a:pPr algn="just"/>
            <a:r>
              <a:rPr lang="es-ES" dirty="0">
                <a:latin typeface="Lato" panose="020F0502020204030203" pitchFamily="34" charset="0"/>
                <a:ea typeface="Lato" panose="020F0502020204030203" pitchFamily="34" charset="0"/>
                <a:cs typeface="Lato" panose="020F0502020204030203" pitchFamily="34" charset="0"/>
              </a:rPr>
              <a:t>Con la implementación de la presente Estrategia de Rendición de Cuentas 2025, Metroplús S.A. busca continuar fortaleciendo el nivel de madurez del proceso de rendición pública de cuentas, conforme a los lineamientos del Manual Único de Rendición de Cuentas – MURC V2.</a:t>
            </a:r>
          </a:p>
          <a:p>
            <a:pPr algn="just"/>
            <a:endParaRPr lang="es-ES" dirty="0">
              <a:latin typeface="Lato" panose="020F0502020204030203" pitchFamily="34" charset="0"/>
              <a:ea typeface="Lato" panose="020F0502020204030203" pitchFamily="34" charset="0"/>
              <a:cs typeface="Lato" panose="020F0502020204030203" pitchFamily="34" charset="0"/>
            </a:endParaRPr>
          </a:p>
          <a:p>
            <a:pPr algn="just"/>
            <a:r>
              <a:rPr lang="es-ES" dirty="0">
                <a:latin typeface="Lato" panose="020F0502020204030203" pitchFamily="34" charset="0"/>
                <a:ea typeface="Lato" panose="020F0502020204030203" pitchFamily="34" charset="0"/>
                <a:cs typeface="Lato" panose="020F0502020204030203" pitchFamily="34" charset="0"/>
              </a:rPr>
              <a:t>Como resultado del autodiagnóstico aplicado por el Departamento Administrativo de la Función Pública (DAFP), la entidad alcanzó una puntuación del 85,2% sobre 100% en la vigencia anterior. La meta para 2025 es mantener y superar este nivel, consolidando prácticas institucionales más efectivas de transparencia, participación ciudadana y mejora continua.</a:t>
            </a:r>
          </a:p>
          <a:p>
            <a:pPr algn="just">
              <a:spcBef>
                <a:spcPts val="1000"/>
              </a:spcBef>
              <a:buClr>
                <a:schemeClr val="accent6">
                  <a:lumMod val="50000"/>
                </a:schemeClr>
              </a:buClr>
              <a:buSzPct val="109000"/>
            </a:pPr>
            <a:endParaRPr lang="es-CO" dirty="0">
              <a:solidFill>
                <a:srgbClr val="009795"/>
              </a:solidFill>
              <a:latin typeface="Arial Narrow" panose="020B0606020202030204" pitchFamily="34" charset="0"/>
            </a:endParaRPr>
          </a:p>
        </p:txBody>
      </p:sp>
      <p:sp>
        <p:nvSpPr>
          <p:cNvPr id="7" name="Título 3">
            <a:extLst>
              <a:ext uri="{FF2B5EF4-FFF2-40B4-BE49-F238E27FC236}">
                <a16:creationId xmlns:a16="http://schemas.microsoft.com/office/drawing/2014/main" id="{424CFA1A-148A-B55C-BE7A-89C976F87ACE}"/>
              </a:ext>
            </a:extLst>
          </p:cNvPr>
          <p:cNvSpPr txBox="1">
            <a:spLocks/>
          </p:cNvSpPr>
          <p:nvPr/>
        </p:nvSpPr>
        <p:spPr>
          <a:xfrm>
            <a:off x="6525059" y="864151"/>
            <a:ext cx="3380936" cy="808040"/>
          </a:xfrm>
          <a:prstGeom prst="rect">
            <a:avLst/>
          </a:prstGeom>
          <a:noFill/>
          <a:ln>
            <a:noFill/>
          </a:ln>
        </p:spPr>
        <p:txBody>
          <a:bodyPr spcFirstLastPara="1" vert="horz" wrap="square" lIns="91425" tIns="45700" rIns="91425" bIns="45700" rtlCol="0" anchor="ctr" anchorCtr="0">
            <a:normAutofit/>
          </a:bodyPr>
          <a:lstStyle>
            <a:lvl1pPr lvl="0" algn="l" defTabSz="914400" rtl="0" eaLnBrk="1" latinLnBrk="0" hangingPunct="1">
              <a:lnSpc>
                <a:spcPct val="90000"/>
              </a:lnSpc>
              <a:spcBef>
                <a:spcPts val="0"/>
              </a:spcBef>
              <a:spcAft>
                <a:spcPts val="0"/>
              </a:spcAft>
              <a:buClr>
                <a:srgbClr val="146D84"/>
              </a:buClr>
              <a:buSzPts val="2400"/>
              <a:buFont typeface="Calibri"/>
              <a:buNone/>
              <a:defRPr sz="3200" b="1" kern="1200">
                <a:solidFill>
                  <a:srgbClr val="146D8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Meta del Reto</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8" name="CuadroTexto 7">
            <a:extLst>
              <a:ext uri="{FF2B5EF4-FFF2-40B4-BE49-F238E27FC236}">
                <a16:creationId xmlns:a16="http://schemas.microsoft.com/office/drawing/2014/main" id="{B95ECC49-BDE3-5E8F-B477-CE46894E872D}"/>
              </a:ext>
            </a:extLst>
          </p:cNvPr>
          <p:cNvSpPr txBox="1"/>
          <p:nvPr/>
        </p:nvSpPr>
        <p:spPr>
          <a:xfrm>
            <a:off x="6525059" y="1573717"/>
            <a:ext cx="4557942" cy="4247317"/>
          </a:xfrm>
          <a:prstGeom prst="rect">
            <a:avLst/>
          </a:prstGeom>
        </p:spPr>
        <p:txBody>
          <a:bodyPr wrap="square" anchor="ctr">
            <a:spAutoFit/>
          </a:bodyPr>
          <a:lstStyle>
            <a:defPPr>
              <a:defRPr lang="es-CO"/>
            </a:defPPr>
            <a:lvl1pPr>
              <a:defRPr sz="1900">
                <a:latin typeface="Arial Narrow" panose="020B0606020202030204" pitchFamily="34" charset="0"/>
              </a:defRPr>
            </a:lvl1pPr>
          </a:lstStyle>
          <a:p>
            <a:pPr algn="just"/>
            <a:r>
              <a:rPr lang="es-ES" sz="1800" dirty="0">
                <a:latin typeface="Lato" panose="020F0502020204030203" pitchFamily="34" charset="0"/>
                <a:ea typeface="Lato" panose="020F0502020204030203" pitchFamily="34" charset="0"/>
                <a:cs typeface="Lato" panose="020F0502020204030203" pitchFamily="34" charset="0"/>
              </a:rPr>
              <a:t>Presentar información veraz, oportuna y confiable sobre la gestión institucional de Metroplús S.A. durante la vigencia 2025, en relación con la ejecución de sus planes y proyectos, garantizando el acceso de la ciudadanía a contenidos elaborados en lenguaje claro, sencillo y comprensible.</a:t>
            </a:r>
          </a:p>
          <a:p>
            <a:pPr algn="just"/>
            <a:br>
              <a:rPr lang="es-ES" sz="1800" dirty="0">
                <a:latin typeface="Lato" panose="020F0502020204030203" pitchFamily="34" charset="0"/>
                <a:ea typeface="Lato" panose="020F0502020204030203" pitchFamily="34" charset="0"/>
                <a:cs typeface="Lato" panose="020F0502020204030203" pitchFamily="34" charset="0"/>
              </a:rPr>
            </a:br>
            <a:r>
              <a:rPr lang="es-ES" sz="1800" dirty="0">
                <a:latin typeface="Lato" panose="020F0502020204030203" pitchFamily="34" charset="0"/>
                <a:ea typeface="Lato" panose="020F0502020204030203" pitchFamily="34" charset="0"/>
                <a:cs typeface="Lato" panose="020F0502020204030203" pitchFamily="34" charset="0"/>
              </a:rPr>
              <a:t>Con ello, la entidad busca fortalecer la transparencia, la participación ciudadana y el control social, en coherencia con los lineamientos establecidos en el Manual Único de Rendición de Cuentas – MURC V2 y el Modelo Integrado de Planeación y Gestión (MIPG).</a:t>
            </a:r>
            <a:endParaRPr lang="es-CO" sz="1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3021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0FE62-FADC-8756-D08B-6ED8FB8597D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47607A70-EA2D-2239-7D54-406CBA5B008D}"/>
              </a:ext>
            </a:extLst>
          </p:cNvPr>
          <p:cNvSpPr>
            <a:spLocks noGrp="1"/>
          </p:cNvSpPr>
          <p:nvPr>
            <p:ph type="title"/>
          </p:nvPr>
        </p:nvSpPr>
        <p:spPr>
          <a:xfrm>
            <a:off x="1842868" y="765677"/>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Objetivos específicos</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A1B60288-9823-D2B6-3486-2CBCD3AB433A}"/>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6" name="Marcador de contenido 2">
            <a:extLst>
              <a:ext uri="{FF2B5EF4-FFF2-40B4-BE49-F238E27FC236}">
                <a16:creationId xmlns:a16="http://schemas.microsoft.com/office/drawing/2014/main" id="{16B07532-BB00-68DD-26E8-A019D7C2CB87}"/>
              </a:ext>
            </a:extLst>
          </p:cNvPr>
          <p:cNvSpPr txBox="1">
            <a:spLocks/>
          </p:cNvSpPr>
          <p:nvPr/>
        </p:nvSpPr>
        <p:spPr>
          <a:xfrm>
            <a:off x="1467729" y="1573717"/>
            <a:ext cx="9476935" cy="4760278"/>
          </a:xfrm>
          <a:prstGeom prst="rect">
            <a:avLst/>
          </a:prstGeom>
          <a:noFill/>
        </p:spPr>
        <p:txBody>
          <a:bodyPr wrap="square">
            <a:spAutoFit/>
          </a:bodyPr>
          <a:lstStyle>
            <a:defPPr>
              <a:defRPr lang="es-CO"/>
            </a:defPPr>
            <a:lvl1pPr algn="just">
              <a:spcBef>
                <a:spcPts val="1000"/>
              </a:spcBef>
              <a:buClr>
                <a:schemeClr val="accent6">
                  <a:lumMod val="50000"/>
                </a:schemeClr>
              </a:buClr>
              <a:buSzPct val="109000"/>
              <a:defRPr sz="2000">
                <a:solidFill>
                  <a:srgbClr val="009795"/>
                </a:solidFill>
                <a:latin typeface="Arial Narrow" panose="020B0606020202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s-ES" sz="1800" dirty="0">
                <a:solidFill>
                  <a:schemeClr val="tx1"/>
                </a:solidFill>
                <a:latin typeface="Lato" panose="020F0502020204030203" pitchFamily="34" charset="0"/>
                <a:ea typeface="Lato" panose="020F0502020204030203" pitchFamily="34" charset="0"/>
                <a:cs typeface="Lato" panose="020F0502020204030203" pitchFamily="34" charset="0"/>
              </a:rPr>
              <a:t>Promover y consolidar la cultura institucional de la Rendición Pública de Cuentas al interior de Metroplús S.A., fortaleciendo el compromiso de todas las dependencias con la transparencia, la responsabilidad y la mejora continua en la gestión pública.</a:t>
            </a:r>
          </a:p>
          <a:p>
            <a:pPr marL="285750" indent="-285750">
              <a:buFont typeface="Arial" panose="020B0604020202020204" pitchFamily="34" charset="0"/>
              <a:buChar char="•"/>
            </a:pPr>
            <a:r>
              <a:rPr lang="es-ES" sz="1800" dirty="0">
                <a:solidFill>
                  <a:schemeClr val="tx1"/>
                </a:solidFill>
                <a:latin typeface="Lato" panose="020F0502020204030203" pitchFamily="34" charset="0"/>
                <a:ea typeface="Lato" panose="020F0502020204030203" pitchFamily="34" charset="0"/>
                <a:cs typeface="Lato" panose="020F0502020204030203" pitchFamily="34" charset="0"/>
              </a:rPr>
              <a:t>Garantizar el acceso oportuno, claro y comprensible a la información sobre la gestión institucional, asegurando que sea completa, actualizada y veraz, en cumplimiento de los principios de transparencia activa y lenguaje claro.</a:t>
            </a:r>
          </a:p>
          <a:p>
            <a:pPr marL="285750" indent="-285750">
              <a:buFont typeface="Arial" panose="020B0604020202020204" pitchFamily="34" charset="0"/>
              <a:buChar char="•"/>
            </a:pPr>
            <a:r>
              <a:rPr lang="es-ES" sz="1800" dirty="0">
                <a:solidFill>
                  <a:schemeClr val="tx1"/>
                </a:solidFill>
                <a:latin typeface="Lato" panose="020F0502020204030203" pitchFamily="34" charset="0"/>
                <a:ea typeface="Lato" panose="020F0502020204030203" pitchFamily="34" charset="0"/>
                <a:cs typeface="Lato" panose="020F0502020204030203" pitchFamily="34" charset="0"/>
              </a:rPr>
              <a:t>Fomentar la participación ciudadana y el control social, mediante espacios de diálogo efectivos que permitan a la comunidad conocer, retroalimentar y aportar a la gestión de la entidad.</a:t>
            </a:r>
          </a:p>
          <a:p>
            <a:pPr marL="285750" indent="-285750">
              <a:buFont typeface="Arial" panose="020B0604020202020204" pitchFamily="34" charset="0"/>
              <a:buChar char="•"/>
            </a:pPr>
            <a:r>
              <a:rPr lang="es-ES" sz="1800" dirty="0">
                <a:solidFill>
                  <a:schemeClr val="tx1"/>
                </a:solidFill>
                <a:latin typeface="Lato" panose="020F0502020204030203" pitchFamily="34" charset="0"/>
                <a:ea typeface="Lato" panose="020F0502020204030203" pitchFamily="34" charset="0"/>
                <a:cs typeface="Lato" panose="020F0502020204030203" pitchFamily="34" charset="0"/>
              </a:rPr>
              <a:t>Articular la rendición de cuentas con el Modelo Integrado de Planeación y Gestión (MIPG) y con los procesos de planeación, seguimiento y evaluación institucional, para asegurar la coherencia entre la gestión y la comunicación pública de resultados.</a:t>
            </a:r>
          </a:p>
          <a:p>
            <a:pPr marL="285750" indent="-285750">
              <a:buFont typeface="Arial" panose="020B0604020202020204" pitchFamily="34" charset="0"/>
              <a:buChar char="•"/>
            </a:pPr>
            <a:r>
              <a:rPr lang="es-ES" sz="1800" dirty="0">
                <a:solidFill>
                  <a:schemeClr val="tx1"/>
                </a:solidFill>
                <a:latin typeface="Lato" panose="020F0502020204030203" pitchFamily="34" charset="0"/>
                <a:ea typeface="Lato" panose="020F0502020204030203" pitchFamily="34" charset="0"/>
                <a:cs typeface="Lato" panose="020F0502020204030203" pitchFamily="34" charset="0"/>
              </a:rPr>
              <a:t>Fortalecer los canales y estrategias de comunicación interna y externa que faciliten la divulgación de información y promuevan la interacción constante con la ciudadanía y los grupos de valor de Metroplús S.A</a:t>
            </a:r>
            <a:r>
              <a:rPr lang="es-ES" sz="1800" dirty="0">
                <a:solidFill>
                  <a:schemeClr val="tx1"/>
                </a:solidFill>
                <a:latin typeface="+mn-lt"/>
              </a:rPr>
              <a:t>.</a:t>
            </a:r>
            <a:endParaRPr lang="es-CO" sz="1800" dirty="0">
              <a:solidFill>
                <a:schemeClr val="tx1"/>
              </a:solidFill>
              <a:latin typeface="+mn-lt"/>
            </a:endParaRPr>
          </a:p>
        </p:txBody>
      </p:sp>
    </p:spTree>
    <p:extLst>
      <p:ext uri="{BB962C8B-B14F-4D97-AF65-F5344CB8AC3E}">
        <p14:creationId xmlns:p14="http://schemas.microsoft.com/office/powerpoint/2010/main" val="53738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34BDB-ACDD-0381-190F-61814D148B2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7C2D50CD-810C-76CE-129B-5A69BB63B741}"/>
              </a:ext>
            </a:extLst>
          </p:cNvPr>
          <p:cNvSpPr>
            <a:spLocks noGrp="1"/>
          </p:cNvSpPr>
          <p:nvPr>
            <p:ph type="title"/>
          </p:nvPr>
        </p:nvSpPr>
        <p:spPr>
          <a:xfrm>
            <a:off x="1842868" y="765677"/>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Planeación de la estrategia de Rendición de Cuentas</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032C21A2-A0D2-C632-4CD0-A0FE0056602B}"/>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2" name="Marcador de contenido 2">
            <a:extLst>
              <a:ext uri="{FF2B5EF4-FFF2-40B4-BE49-F238E27FC236}">
                <a16:creationId xmlns:a16="http://schemas.microsoft.com/office/drawing/2014/main" id="{620F85E1-4B61-21FE-8F37-E1714C8BA496}"/>
              </a:ext>
            </a:extLst>
          </p:cNvPr>
          <p:cNvSpPr txBox="1">
            <a:spLocks/>
          </p:cNvSpPr>
          <p:nvPr/>
        </p:nvSpPr>
        <p:spPr>
          <a:xfrm>
            <a:off x="399811" y="1700326"/>
            <a:ext cx="10517258" cy="57456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dirty="0">
                <a:latin typeface="Lato" panose="020F0502020204030203" pitchFamily="34" charset="0"/>
                <a:ea typeface="Lato" panose="020F0502020204030203" pitchFamily="34" charset="0"/>
                <a:cs typeface="Lato" panose="020F0502020204030203" pitchFamily="34" charset="0"/>
              </a:rPr>
              <a:t>Para la definición de la Estrategia de Rendición de Cuentas de Metroplús S.A. para la vigencia 2025, se desarrollan las siguientes acciones:</a:t>
            </a:r>
          </a:p>
          <a:p>
            <a:pPr algn="just"/>
            <a:r>
              <a:rPr lang="es-ES" sz="1800" dirty="0">
                <a:latin typeface="Lato" panose="020F0502020204030203" pitchFamily="34" charset="0"/>
                <a:ea typeface="Lato" panose="020F0502020204030203" pitchFamily="34" charset="0"/>
                <a:cs typeface="Lato" panose="020F0502020204030203" pitchFamily="34" charset="0"/>
              </a:rPr>
              <a:t>Conformación del equipo líder: Se establece un equipo responsable de gestionar el proceso de rendición de cuentas, siguiendo las orientaciones legales y las directrices de la alta dirección. Este equipo será responsable de liderar el diseño, ejecución, seguimiento y evaluación de la estrategia, asegurando la articulación de todas las dependencias de la entidad.</a:t>
            </a:r>
          </a:p>
          <a:p>
            <a:pPr algn="just"/>
            <a:r>
              <a:rPr lang="es-ES" sz="1800" dirty="0">
                <a:latin typeface="Lato" panose="020F0502020204030203" pitchFamily="34" charset="0"/>
                <a:ea typeface="Lato" panose="020F0502020204030203" pitchFamily="34" charset="0"/>
                <a:cs typeface="Lato" panose="020F0502020204030203" pitchFamily="34" charset="0"/>
              </a:rPr>
              <a:t>Diagnóstico del estado actual: Se analiza la situación de la rendición de cuentas al interior de Metroplús S.A., considerando los resultados del autodiagnóstico realizado por la Función Pública y la evaluación de la rendición de cuentas del periodo anterior.</a:t>
            </a:r>
          </a:p>
          <a:p>
            <a:pPr algn="just"/>
            <a:r>
              <a:rPr lang="es-ES" sz="1800" dirty="0">
                <a:latin typeface="Lato" panose="020F0502020204030203" pitchFamily="34" charset="0"/>
                <a:ea typeface="Lato" panose="020F0502020204030203" pitchFamily="34" charset="0"/>
                <a:cs typeface="Lato" panose="020F0502020204030203" pitchFamily="34" charset="0"/>
              </a:rPr>
              <a:t>Identificación de recursos y necesidades: Con base en el diagnóstico, se determinan los recursos disponibles, requerimientos, fortalezas y limitaciones para el proceso. Este análisis reconoce que la rendición de cuentas es un proceso de aprendizaje continuo y permanente, que debe adaptarse a los avances y retos institucionales.</a:t>
            </a:r>
          </a:p>
          <a:p>
            <a:pPr algn="just"/>
            <a:r>
              <a:rPr lang="es-ES" sz="1800" dirty="0">
                <a:latin typeface="Lato" panose="020F0502020204030203" pitchFamily="34" charset="0"/>
                <a:ea typeface="Lato" panose="020F0502020204030203" pitchFamily="34" charset="0"/>
                <a:cs typeface="Lato" panose="020F0502020204030203" pitchFamily="34" charset="0"/>
              </a:rPr>
              <a:t>Definición de la estrategia: Finalmente, se procede a diseñar la Estrategia de Rendición de Cuentas 2025, estructurada de acuerdo con las cinco etapas del MURC V2 (Manual Único de Rendición de Cuentas): planeación, preparación, implementación, evaluación y retroalimentación. Esta planificación asegura que el proceso sea coherente, transparente y participativo, facilitando la interacción con la ciudadanía y el fortalecimiento del control social.</a:t>
            </a:r>
          </a:p>
          <a:p>
            <a:pPr algn="just">
              <a:lnSpc>
                <a:spcPts val="2000"/>
              </a:lnSpc>
              <a:buClr>
                <a:schemeClr val="accent6">
                  <a:lumMod val="50000"/>
                </a:schemeClr>
              </a:buClr>
              <a:buSzPct val="109000"/>
              <a:buFont typeface="Wingdings" panose="05000000000000000000" pitchFamily="2" charset="2"/>
              <a:buChar char="ü"/>
            </a:pPr>
            <a:endParaRPr lang="es-CO" sz="1800" dirty="0">
              <a:solidFill>
                <a:srgbClr val="009795"/>
              </a:solidFill>
              <a:latin typeface="Arial Narrow" panose="020B0606020202030204" pitchFamily="34" charset="0"/>
            </a:endParaRPr>
          </a:p>
        </p:txBody>
      </p:sp>
    </p:spTree>
    <p:extLst>
      <p:ext uri="{BB962C8B-B14F-4D97-AF65-F5344CB8AC3E}">
        <p14:creationId xmlns:p14="http://schemas.microsoft.com/office/powerpoint/2010/main" val="224927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209B7-B1CB-5520-1C45-FF8B323C216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C78890B3-5549-83B9-C46E-92A26D4FA594}"/>
              </a:ext>
            </a:extLst>
          </p:cNvPr>
          <p:cNvSpPr>
            <a:spLocks noGrp="1"/>
          </p:cNvSpPr>
          <p:nvPr>
            <p:ph type="title"/>
          </p:nvPr>
        </p:nvSpPr>
        <p:spPr>
          <a:xfrm>
            <a:off x="1842868" y="765677"/>
            <a:ext cx="10155384" cy="808040"/>
          </a:xfrm>
        </p:spPr>
        <p:txBody>
          <a:bodyPr>
            <a:normAutofit/>
          </a:bodyPr>
          <a:lstStyle/>
          <a:p>
            <a:r>
              <a:rPr lang="es-ES" sz="2800" dirty="0">
                <a:solidFill>
                  <a:srgbClr val="22869E"/>
                </a:solidFill>
                <a:latin typeface="Lato" panose="020F0502020204030203" pitchFamily="34" charset="0"/>
                <a:ea typeface="Lato" panose="020F0502020204030203" pitchFamily="34" charset="0"/>
                <a:cs typeface="Lato" panose="020F0502020204030203" pitchFamily="34" charset="0"/>
              </a:rPr>
              <a:t>Fase de Aprestamiento</a:t>
            </a:r>
            <a:endParaRPr lang="es-CO" sz="2800" dirty="0">
              <a:solidFill>
                <a:srgbClr val="009795"/>
              </a:solidFill>
              <a:latin typeface="Lato" panose="020F0502020204030203" pitchFamily="34" charset="0"/>
              <a:ea typeface="Lato" panose="020F0502020204030203" pitchFamily="34" charset="0"/>
              <a:cs typeface="Lato" panose="020F0502020204030203" pitchFamily="34" charset="0"/>
            </a:endParaRPr>
          </a:p>
        </p:txBody>
      </p:sp>
      <p:sp>
        <p:nvSpPr>
          <p:cNvPr id="3" name="Marcador de contenido 2">
            <a:extLst>
              <a:ext uri="{FF2B5EF4-FFF2-40B4-BE49-F238E27FC236}">
                <a16:creationId xmlns:a16="http://schemas.microsoft.com/office/drawing/2014/main" id="{625B95BE-E77E-FB65-0EF0-1E7421A4C4FB}"/>
              </a:ext>
            </a:extLst>
          </p:cNvPr>
          <p:cNvSpPr txBox="1">
            <a:spLocks/>
          </p:cNvSpPr>
          <p:nvPr/>
        </p:nvSpPr>
        <p:spPr>
          <a:xfrm>
            <a:off x="1566203" y="1573717"/>
            <a:ext cx="9059594" cy="27169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Aft>
                <a:spcPts val="600"/>
              </a:spcAft>
              <a:buClr>
                <a:schemeClr val="accent6">
                  <a:lumMod val="50000"/>
                </a:schemeClr>
              </a:buClr>
              <a:buSzPct val="103000"/>
              <a:buFont typeface="Arial" panose="020B0604020202020204" pitchFamily="34" charset="0"/>
              <a:buNone/>
            </a:pPr>
            <a:endParaRPr lang="es-CO" sz="1800" dirty="0">
              <a:solidFill>
                <a:srgbClr val="009795"/>
              </a:solidFill>
              <a:latin typeface="Arial Narrow" panose="020B0606020202030204" pitchFamily="34" charset="0"/>
            </a:endParaRPr>
          </a:p>
        </p:txBody>
      </p:sp>
      <p:sp>
        <p:nvSpPr>
          <p:cNvPr id="5" name="Marcador de contenido 2">
            <a:extLst>
              <a:ext uri="{FF2B5EF4-FFF2-40B4-BE49-F238E27FC236}">
                <a16:creationId xmlns:a16="http://schemas.microsoft.com/office/drawing/2014/main" id="{F5DBCDB0-FD53-488D-03AD-5494382C7CD1}"/>
              </a:ext>
            </a:extLst>
          </p:cNvPr>
          <p:cNvSpPr txBox="1">
            <a:spLocks/>
          </p:cNvSpPr>
          <p:nvPr/>
        </p:nvSpPr>
        <p:spPr>
          <a:xfrm>
            <a:off x="449466" y="1573716"/>
            <a:ext cx="10610022" cy="48411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dirty="0">
                <a:latin typeface="Lato" panose="020F0502020204030203" pitchFamily="34" charset="0"/>
                <a:ea typeface="Lato" panose="020F0502020204030203" pitchFamily="34" charset="0"/>
                <a:cs typeface="Lato" panose="020F0502020204030203" pitchFamily="34" charset="0"/>
              </a:rPr>
              <a:t>La fase de aprestamiento consiste en la organización gradual y sostenida de actividades orientadas a fortalecer la cultura de rendición de cuentas al interior de Metroplús S.A. y en el relacionamiento con los grupos de valor e interés previamente identificados. Esta etapa permite sentar las bases para la planificación e implementación efectiva del proceso de rendición de cuentas durante la vigencia 2025.</a:t>
            </a:r>
          </a:p>
          <a:p>
            <a:pPr marL="0" indent="0" algn="just">
              <a:buNone/>
            </a:pPr>
            <a:r>
              <a:rPr lang="es-ES" sz="1800" b="1" dirty="0">
                <a:latin typeface="Lato" panose="020F0502020204030203" pitchFamily="34" charset="0"/>
                <a:ea typeface="Lato" panose="020F0502020204030203" pitchFamily="34" charset="0"/>
                <a:cs typeface="Lato" panose="020F0502020204030203" pitchFamily="34" charset="0"/>
              </a:rPr>
              <a:t>Acciones a realizar:</a:t>
            </a:r>
          </a:p>
          <a:p>
            <a:pPr algn="just"/>
            <a:r>
              <a:rPr lang="es-ES" sz="1800" dirty="0">
                <a:latin typeface="Lato" panose="020F0502020204030203" pitchFamily="34" charset="0"/>
                <a:ea typeface="Lato" panose="020F0502020204030203" pitchFamily="34" charset="0"/>
                <a:cs typeface="Lato" panose="020F0502020204030203" pitchFamily="34" charset="0"/>
              </a:rPr>
              <a:t>Diligenciamiento del autodiagnóstico: Aplicar el autodiagnóstico del proceso de rendición de cuentas y socializar los resultados al interior de la entidad para identificar fortalezas, oportunidades de mejora y prioridades.</a:t>
            </a:r>
          </a:p>
          <a:p>
            <a:pPr algn="just"/>
            <a:r>
              <a:rPr lang="es-ES" sz="1800" dirty="0">
                <a:latin typeface="Lato" panose="020F0502020204030203" pitchFamily="34" charset="0"/>
                <a:ea typeface="Lato" panose="020F0502020204030203" pitchFamily="34" charset="0"/>
                <a:cs typeface="Lato" panose="020F0502020204030203" pitchFamily="34" charset="0"/>
              </a:rPr>
              <a:t>Conformación del Equipo Líder: Integrar y capacitar un equipo responsable de liderar la planeación, seguimiento y evaluación de los ejercicios de rendición de cuentas.</a:t>
            </a:r>
          </a:p>
          <a:p>
            <a:pPr algn="just"/>
            <a:r>
              <a:rPr lang="es-ES" sz="1800" dirty="0">
                <a:latin typeface="Lato" panose="020F0502020204030203" pitchFamily="34" charset="0"/>
                <a:ea typeface="Lato" panose="020F0502020204030203" pitchFamily="34" charset="0"/>
                <a:cs typeface="Lato" panose="020F0502020204030203" pitchFamily="34" charset="0"/>
              </a:rPr>
              <a:t>Jornadas de sensibilización: Desarrollar actividades de capacitación y sensibilización dirigidas a los servidores públicos y a la ciudadanía en general, promoviendo la comprensión del proceso de rendición pública de cuentas y la importancia de la participación ciudadana.</a:t>
            </a:r>
          </a:p>
          <a:p>
            <a:pPr algn="just"/>
            <a:r>
              <a:rPr lang="es-ES" sz="1800" dirty="0">
                <a:latin typeface="Lato" panose="020F0502020204030203" pitchFamily="34" charset="0"/>
                <a:ea typeface="Lato" panose="020F0502020204030203" pitchFamily="34" charset="0"/>
                <a:cs typeface="Lato" panose="020F0502020204030203" pitchFamily="34" charset="0"/>
              </a:rPr>
              <a:t>Identificación de temas prioritarios: Definir los temas estratégicos y relevantes para la rendición de cuentas, que respondan a las expectativas de los grupos de valor y los lineamientos del Manual Único de Rendición de Cuentas – MURC V2.</a:t>
            </a:r>
          </a:p>
          <a:p>
            <a:pPr algn="just">
              <a:lnSpc>
                <a:spcPts val="2000"/>
              </a:lnSpc>
              <a:buClr>
                <a:schemeClr val="accent6">
                  <a:lumMod val="50000"/>
                </a:schemeClr>
              </a:buClr>
              <a:buSzPct val="109000"/>
              <a:buFont typeface="Wingdings" panose="05000000000000000000" pitchFamily="2" charset="2"/>
              <a:buChar char="ü"/>
            </a:pPr>
            <a:endParaRPr lang="es-CO" sz="1800" dirty="0">
              <a:solidFill>
                <a:srgbClr val="009795"/>
              </a:solidFill>
              <a:latin typeface="Arial Narrow" panose="020B0606020202030204" pitchFamily="34" charset="0"/>
            </a:endParaRPr>
          </a:p>
          <a:p>
            <a:pPr algn="just">
              <a:lnSpc>
                <a:spcPts val="2000"/>
              </a:lnSpc>
              <a:buClr>
                <a:schemeClr val="accent6">
                  <a:lumMod val="50000"/>
                </a:schemeClr>
              </a:buClr>
              <a:buSzPct val="109000"/>
              <a:buFont typeface="Wingdings" panose="05000000000000000000" pitchFamily="2" charset="2"/>
              <a:buChar char="ü"/>
            </a:pPr>
            <a:endParaRPr lang="es-CO" sz="1800" dirty="0">
              <a:solidFill>
                <a:srgbClr val="009795"/>
              </a:solidFill>
              <a:latin typeface="Arial Narrow" panose="020B0606020202030204" pitchFamily="34" charset="0"/>
            </a:endParaRPr>
          </a:p>
        </p:txBody>
      </p:sp>
    </p:spTree>
    <p:extLst>
      <p:ext uri="{BB962C8B-B14F-4D97-AF65-F5344CB8AC3E}">
        <p14:creationId xmlns:p14="http://schemas.microsoft.com/office/powerpoint/2010/main" val="25407223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3083</Words>
  <Application>Microsoft Office PowerPoint</Application>
  <PresentationFormat>Panorámica</PresentationFormat>
  <Paragraphs>149</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Arial Narrow</vt:lpstr>
      <vt:lpstr>Calibri</vt:lpstr>
      <vt:lpstr>Calibri Light</vt:lpstr>
      <vt:lpstr>Lato</vt:lpstr>
      <vt:lpstr>Wingdings</vt:lpstr>
      <vt:lpstr>Tema de Office</vt:lpstr>
      <vt:lpstr>Presentación de PowerPoint</vt:lpstr>
      <vt:lpstr>Presentación de PowerPoint</vt:lpstr>
      <vt:lpstr>INTRODUCCIÓN</vt:lpstr>
      <vt:lpstr>ESTRATEGIA RENDICIÓN DE CUENTAS</vt:lpstr>
      <vt:lpstr>Reto del proceso de Rendición de Cuentas </vt:lpstr>
      <vt:lpstr>Objetivo General </vt:lpstr>
      <vt:lpstr>Objetivos específicos</vt:lpstr>
      <vt:lpstr>Planeación de la estrategia de Rendición de Cuentas</vt:lpstr>
      <vt:lpstr>Fase de Aprestamiento</vt:lpstr>
      <vt:lpstr>Fase de Diseño</vt:lpstr>
      <vt:lpstr>Fase de Preparación</vt:lpstr>
      <vt:lpstr>Fase de Preparación</vt:lpstr>
      <vt:lpstr>Fase de Ejecución</vt:lpstr>
      <vt:lpstr>Fase de Seguimiento y Evaluación</vt:lpstr>
      <vt:lpstr>Fase de Seguimiento y Evaluación</vt:lpstr>
      <vt:lpstr>COMPONENTE DE COMUNICACIONES</vt:lpstr>
      <vt:lpstr>Público Objetivo</vt:lpstr>
      <vt:lpstr>Mecanismos de Difusión e Interacción </vt:lpstr>
      <vt:lpstr>Marco Normativo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Contratista Comunicaciones1</dc:creator>
  <cp:lastModifiedBy>Liliana Maria Jaramillo Aristizabal</cp:lastModifiedBy>
  <cp:revision>29</cp:revision>
  <dcterms:created xsi:type="dcterms:W3CDTF">2022-02-15T21:12:01Z</dcterms:created>
  <dcterms:modified xsi:type="dcterms:W3CDTF">2025-11-18T23:28:35Z</dcterms:modified>
</cp:coreProperties>
</file>